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87" d="100"/>
          <a:sy n="87" d="100"/>
        </p:scale>
        <p:origin x="185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notesMaster" Target="notesMasters/notesMaster1.xml"/><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heme" Target="theme/theme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1143000" y="685800"/>
            <a:ext cx="4572000" cy="3429000"/>
          </a:xfrm>
          <a:prstGeom prst="rect">
            <a:avLst/>
          </a:prstGeom>
        </p:spPr>
        <p:txBody>
          <a:bodyPr/>
          <a:lstStyle/>
          <a:p>
            <a:endParaRPr/>
          </a:p>
        </p:txBody>
      </p:sp>
      <p:sp>
        <p:nvSpPr>
          <p:cNvPr id="235" name="Shape 2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r>
              <a:t>Not of individual components.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People pick a strong(ish) password, enter it in frequently to memorize it, and then re-use it because it it already memorized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noRot="1" noChangeAspect="1"/>
          </p:cNvSpPr>
          <p:nvPr>
            <p:ph type="sldImg"/>
          </p:nvPr>
        </p:nvSpPr>
        <p:spPr>
          <a:prstGeom prst="rect">
            <a:avLst/>
          </a:prstGeom>
        </p:spPr>
        <p:txBody>
          <a:bodyPr/>
          <a:lstStyle/>
          <a:p>
            <a:endParaRPr/>
          </a:p>
        </p:txBody>
      </p:sp>
      <p:sp>
        <p:nvSpPr>
          <p:cNvPr id="333" name="Shape 333"/>
          <p:cNvSpPr>
            <a:spLocks noGrp="1"/>
          </p:cNvSpPr>
          <p:nvPr>
            <p:ph type="body" sz="quarter" idx="1"/>
          </p:nvPr>
        </p:nvSpPr>
        <p:spPr>
          <a:prstGeom prst="rect">
            <a:avLst/>
          </a:prstGeom>
        </p:spPr>
        <p:txBody>
          <a:bodyPr/>
          <a:lstStyle/>
          <a:p>
            <a:r>
              <a:t>Need transition to next slide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t>This second explanation has an important implication: &lt;click&gt;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pPr>
              <a:lnSpc>
                <a:spcPct val="125000"/>
              </a:lnSpc>
              <a:defRPr sz="2400">
                <a:latin typeface="Avenir Roman"/>
                <a:ea typeface="Avenir Roman"/>
                <a:cs typeface="Avenir Roman"/>
                <a:sym typeface="Avenir Roman"/>
              </a:defRPr>
            </a:pPr>
            <a:r>
              <a:t>Examples of consistent, not consistent, etc.</a:t>
            </a:r>
          </a:p>
          <a:p>
            <a:pPr>
              <a:lnSpc>
                <a:spcPct val="125000"/>
              </a:lnSpc>
              <a:defRPr sz="2400">
                <a:latin typeface="Avenir Roman"/>
                <a:ea typeface="Avenir Roman"/>
                <a:cs typeface="Avenir Roman"/>
                <a:sym typeface="Avenir Roman"/>
              </a:defRPr>
            </a:pPr>
            <a:r>
              <a:t>Talk more about analysis -- ask people, then look in logs. Aggregation challenge</a:t>
            </a:r>
          </a:p>
          <a:p>
            <a:pPr>
              <a:lnSpc>
                <a:spcPct val="125000"/>
              </a:lnSpc>
              <a:defRPr sz="2400">
                <a:latin typeface="Avenir Roman"/>
                <a:ea typeface="Avenir Roman"/>
                <a:cs typeface="Avenir Roman"/>
                <a:sym typeface="Avenir Roman"/>
              </a:defRPr>
            </a:pPr>
            <a:endParaRPr/>
          </a:p>
          <a:p>
            <a:pPr>
              <a:lnSpc>
                <a:spcPct val="125000"/>
              </a:lnSpc>
              <a:defRPr sz="2400">
                <a:latin typeface="Avenir Roman"/>
                <a:ea typeface="Avenir Roman"/>
                <a:cs typeface="Avenir Roman"/>
                <a:sym typeface="Avenir Roman"/>
              </a:defRPr>
            </a:pPr>
            <a:r>
              <a:t>End: software updates rely on amateur security</a:t>
            </a:r>
          </a:p>
          <a:p>
            <a:pPr>
              <a:lnSpc>
                <a:spcPct val="125000"/>
              </a:lnSpc>
              <a:defRPr sz="2400">
                <a:latin typeface="Avenir Roman"/>
                <a:ea typeface="Avenir Roman"/>
                <a:cs typeface="Avenir Roman"/>
                <a:sym typeface="Avenir Roman"/>
              </a:defRPr>
            </a:pPr>
            <a:r>
              <a:t>Broken feedback loop?</a:t>
            </a:r>
          </a:p>
          <a:p>
            <a:pPr>
              <a:lnSpc>
                <a:spcPct val="125000"/>
              </a:lnSpc>
              <a:defRPr sz="2400">
                <a:latin typeface="Avenir Roman"/>
                <a:ea typeface="Avenir Roman"/>
                <a:cs typeface="Avenir Roman"/>
                <a:sym typeface="Avenir Roman"/>
              </a:defRPr>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noRot="1" noChangeAspect="1"/>
          </p:cNvSpPr>
          <p:nvPr>
            <p:ph type="sldImg"/>
          </p:nvPr>
        </p:nvSpPr>
        <p:spPr>
          <a:prstGeom prst="rect">
            <a:avLst/>
          </a:prstGeom>
        </p:spPr>
        <p:txBody>
          <a:bodyPr/>
          <a:lstStyle/>
          <a:p>
            <a:endParaRPr/>
          </a:p>
        </p:txBody>
      </p:sp>
      <p:sp>
        <p:nvSpPr>
          <p:cNvPr id="414" name="Shape 414"/>
          <p:cNvSpPr>
            <a:spLocks noGrp="1"/>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r>
              <a:t>After SP2, 90% had fully updated computers compared to only 5% of SP1 users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pPr marL="320842" indent="-320842">
              <a:lnSpc>
                <a:spcPct val="125000"/>
              </a:lnSpc>
              <a:buClr>
                <a:srgbClr val="5C86B9"/>
              </a:buClr>
              <a:buSzPct val="70000"/>
              <a:buFont typeface="Zapf Dingbats"/>
              <a:buChar char="-"/>
              <a:defRPr sz="2400">
                <a:latin typeface="Avenir Roman"/>
                <a:ea typeface="Avenir Roman"/>
                <a:cs typeface="Avenir Roman"/>
                <a:sym typeface="Avenir Roman"/>
              </a:defRPr>
            </a:pPr>
            <a:r>
              <a:t>Graduate students</a:t>
            </a:r>
          </a:p>
          <a:p>
            <a:pPr marL="320842" indent="-320842">
              <a:lnSpc>
                <a:spcPct val="125000"/>
              </a:lnSpc>
              <a:buClr>
                <a:srgbClr val="5C86B9"/>
              </a:buClr>
              <a:buSzPct val="70000"/>
              <a:buFont typeface="Zapf Dingbats"/>
              <a:buChar char="-"/>
              <a:defRPr sz="2400">
                <a:latin typeface="Avenir Roman"/>
                <a:ea typeface="Avenir Roman"/>
                <a:cs typeface="Avenir Roman"/>
                <a:sym typeface="Avenir Roman"/>
              </a:defRPr>
            </a:pPr>
            <a:r>
              <a:t>Coding of interview data</a:t>
            </a:r>
          </a:p>
          <a:p>
            <a:pPr marL="320842" indent="-320842">
              <a:lnSpc>
                <a:spcPct val="125000"/>
              </a:lnSpc>
              <a:buClr>
                <a:srgbClr val="5C86B9"/>
              </a:buClr>
              <a:buSzPct val="70000"/>
              <a:buFont typeface="Zapf Dingbats"/>
              <a:buChar char="-"/>
              <a:defRPr sz="2400">
                <a:latin typeface="Avenir Roman"/>
                <a:ea typeface="Avenir Roman"/>
                <a:cs typeface="Avenir Roman"/>
                <a:sym typeface="Avenir Roman"/>
              </a:defRPr>
            </a:pPr>
            <a:r>
              <a:t>Matching interview and survey data</a:t>
            </a:r>
          </a:p>
          <a:p>
            <a:pPr marL="320842" indent="-320842">
              <a:lnSpc>
                <a:spcPct val="125000"/>
              </a:lnSpc>
              <a:buClr>
                <a:srgbClr val="5C86B9"/>
              </a:buClr>
              <a:buSzPct val="70000"/>
              <a:buFont typeface="Zapf Dingbats"/>
              <a:buChar char="-"/>
              <a:defRPr sz="2400">
                <a:latin typeface="Avenir Roman"/>
                <a:ea typeface="Avenir Roman"/>
                <a:cs typeface="Avenir Roman"/>
                <a:sym typeface="Avenir Roman"/>
              </a:defRPr>
            </a:pPr>
            <a:r>
              <a:t>Aggregation of individual events into aggregate patterns in log data</a:t>
            </a:r>
          </a:p>
          <a:p>
            <a:pPr marL="320842" indent="-320842">
              <a:lnSpc>
                <a:spcPct val="125000"/>
              </a:lnSpc>
              <a:buClr>
                <a:srgbClr val="5C86B9"/>
              </a:buClr>
              <a:buSzPct val="70000"/>
              <a:buFont typeface="Zapf Dingbats"/>
              <a:buChar char="-"/>
              <a:defRPr sz="2400">
                <a:latin typeface="Avenir Roman"/>
                <a:ea typeface="Avenir Roman"/>
                <a:cs typeface="Avenir Roman"/>
                <a:sym typeface="Avenir Roman"/>
              </a:defRPr>
            </a:pPr>
            <a:r>
              <a:t>Matching up beliefs with what happened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noRot="1" noChangeAspect="1"/>
          </p:cNvSpPr>
          <p:nvPr>
            <p:ph type="sldImg"/>
          </p:nvPr>
        </p:nvSpPr>
        <p:spPr>
          <a:prstGeom prst="rect">
            <a:avLst/>
          </a:prstGeom>
        </p:spPr>
        <p:txBody>
          <a:bodyPr/>
          <a:lstStyle/>
          <a:p>
            <a:endParaRPr/>
          </a:p>
        </p:txBody>
      </p:sp>
      <p:sp>
        <p:nvSpPr>
          <p:cNvPr id="429" name="Shape 429"/>
          <p:cNvSpPr>
            <a:spLocks noGrp="1"/>
          </p:cNvSpPr>
          <p:nvPr>
            <p:ph type="body" sz="quarter" idx="1"/>
          </p:nvPr>
        </p:nvSpPr>
        <p:spPr>
          <a:prstGeom prst="rect">
            <a:avLst/>
          </a:prstGeom>
        </p:spPr>
        <p:txBody>
          <a:bodyPr/>
          <a:lstStyle/>
          <a:p>
            <a:pPr>
              <a:lnSpc>
                <a:spcPct val="125000"/>
              </a:lnSpc>
              <a:defRPr sz="2400">
                <a:latin typeface="Avenir Roman"/>
                <a:ea typeface="Avenir Roman"/>
                <a:cs typeface="Avenir Roman"/>
                <a:sym typeface="Avenir Roman"/>
              </a:defRPr>
            </a:pPr>
            <a:r>
              <a:t>"Actually I didn’t know that I clicked yes for auto up-dating. It just popped up."</a:t>
            </a:r>
          </a:p>
          <a:p>
            <a:pPr>
              <a:lnSpc>
                <a:spcPct val="125000"/>
              </a:lnSpc>
              <a:defRPr sz="2400">
                <a:latin typeface="Avenir Roman"/>
                <a:ea typeface="Avenir Roman"/>
                <a:cs typeface="Avenir Roman"/>
                <a:sym typeface="Avenir Roman"/>
              </a:defRPr>
            </a:pPr>
            <a:endParaRPr/>
          </a:p>
          <a:p>
            <a:pPr>
              <a:lnSpc>
                <a:spcPct val="125000"/>
              </a:lnSpc>
              <a:defRPr sz="2400">
                <a:latin typeface="Avenir Roman"/>
                <a:ea typeface="Avenir Roman"/>
                <a:cs typeface="Avenir Roman"/>
                <a:sym typeface="Avenir Roman"/>
              </a:defRPr>
            </a:pPr>
            <a:r>
              <a:t>"I mean it usually prompts me when there is an update to be installed, but I don’t know if that means auto-update or not." -- survey answer download only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hape 436"/>
          <p:cNvSpPr>
            <a:spLocks noGrp="1" noRot="1" noChangeAspect="1"/>
          </p:cNvSpPr>
          <p:nvPr>
            <p:ph type="sldImg"/>
          </p:nvPr>
        </p:nvSpPr>
        <p:spPr>
          <a:prstGeom prst="rect">
            <a:avLst/>
          </a:prstGeom>
        </p:spPr>
        <p:txBody>
          <a:bodyPr/>
          <a:lstStyle/>
          <a:p>
            <a:endParaRPr/>
          </a:p>
        </p:txBody>
      </p:sp>
      <p:sp>
        <p:nvSpPr>
          <p:cNvPr id="437" name="Shape 437"/>
          <p:cNvSpPr>
            <a:spLocks noGrp="1"/>
          </p:cNvSpPr>
          <p:nvPr>
            <p:ph type="body" sz="quarter" idx="1"/>
          </p:nvPr>
        </p:nvSpPr>
        <p:spPr>
          <a:prstGeom prst="rect">
            <a:avLst/>
          </a:prstGeom>
        </p:spPr>
        <p:txBody>
          <a:bodyPr/>
          <a:lstStyle/>
          <a:p>
            <a:pPr>
              <a:lnSpc>
                <a:spcPct val="125000"/>
              </a:lnSpc>
              <a:defRPr sz="2400">
                <a:latin typeface="Avenir Roman"/>
                <a:ea typeface="Avenir Roman"/>
                <a:cs typeface="Avenir Roman"/>
                <a:sym typeface="Avenir Roman"/>
              </a:defRPr>
            </a:pPr>
            <a:r>
              <a:t>4 subjects not enough interview data</a:t>
            </a:r>
          </a:p>
          <a:p>
            <a:pPr>
              <a:lnSpc>
                <a:spcPct val="125000"/>
              </a:lnSpc>
              <a:defRPr sz="2400">
                <a:latin typeface="Avenir Roman"/>
                <a:ea typeface="Avenir Roman"/>
                <a:cs typeface="Avenir Roman"/>
                <a:sym typeface="Avenir Roman"/>
              </a:defRPr>
            </a:pPr>
            <a:r>
              <a:t>3 types convenient -- 22 subjects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noRot="1" noChangeAspect="1"/>
          </p:cNvSpPr>
          <p:nvPr>
            <p:ph type="sldImg"/>
          </p:nvPr>
        </p:nvSpPr>
        <p:spPr>
          <a:prstGeom prst="rect">
            <a:avLst/>
          </a:prstGeom>
        </p:spPr>
        <p:txBody>
          <a:bodyPr/>
          <a:lstStyle/>
          <a:p>
            <a:endParaRPr/>
          </a:p>
        </p:txBody>
      </p:sp>
      <p:sp>
        <p:nvSpPr>
          <p:cNvPr id="442" name="Shape 442"/>
          <p:cNvSpPr>
            <a:spLocks noGrp="1"/>
          </p:cNvSpPr>
          <p:nvPr>
            <p:ph type="body" sz="quarter" idx="1"/>
          </p:nvPr>
        </p:nvSpPr>
        <p:spPr>
          <a:prstGeom prst="rect">
            <a:avLst/>
          </a:prstGeom>
        </p:spPr>
        <p:txBody>
          <a:bodyPr/>
          <a:lstStyle/>
          <a:p>
            <a:pPr>
              <a:lnSpc>
                <a:spcPct val="125000"/>
              </a:lnSpc>
              <a:defRPr sz="2400">
                <a:latin typeface="Avenir Roman"/>
                <a:ea typeface="Avenir Roman"/>
                <a:cs typeface="Avenir Roman"/>
                <a:sym typeface="Avenir Roman"/>
              </a:defRPr>
            </a:pPr>
            <a:r>
              <a:t>12 Left computer more secure than intended</a:t>
            </a:r>
          </a:p>
          <a:p>
            <a:pPr>
              <a:lnSpc>
                <a:spcPct val="125000"/>
              </a:lnSpc>
              <a:defRPr sz="2400">
                <a:latin typeface="Avenir Roman"/>
                <a:ea typeface="Avenir Roman"/>
                <a:cs typeface="Avenir Roman"/>
                <a:sym typeface="Avenir Roman"/>
              </a:defRPr>
            </a:pPr>
            <a:endParaRPr/>
          </a:p>
          <a:p>
            <a:pPr>
              <a:lnSpc>
                <a:spcPct val="125000"/>
              </a:lnSpc>
              <a:defRPr sz="2400">
                <a:latin typeface="Avenir Roman"/>
                <a:ea typeface="Avenir Roman"/>
                <a:cs typeface="Avenir Roman"/>
                <a:sym typeface="Avenir Roman"/>
              </a:defRPr>
            </a:pPr>
            <a:r>
              <a:t>"But I know I played around with some of the settings on my computer so that it wouldn’t automatically up-date everything. Because it would just slow down my computer to a crawl." -- actually 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noRot="1" noChangeAspect="1"/>
          </p:cNvSpPr>
          <p:nvPr>
            <p:ph type="sldImg"/>
          </p:nvPr>
        </p:nvSpPr>
        <p:spPr>
          <a:prstGeom prst="rect">
            <a:avLst/>
          </a:prstGeom>
        </p:spPr>
        <p:txBody>
          <a:bodyPr/>
          <a:lstStyle/>
          <a:p>
            <a:endParaRPr/>
          </a:p>
        </p:txBody>
      </p:sp>
      <p:sp>
        <p:nvSpPr>
          <p:cNvPr id="449" name="Shape 449"/>
          <p:cNvSpPr>
            <a:spLocks noGrp="1"/>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r>
              <a:t>Beethoven's 5th vs. chopsticks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noRot="1" noChangeAspect="1"/>
          </p:cNvSpPr>
          <p:nvPr>
            <p:ph type="sldImg"/>
          </p:nvPr>
        </p:nvSpPr>
        <p:spPr>
          <a:prstGeom prst="rect">
            <a:avLst/>
          </a:prstGeom>
        </p:spPr>
        <p:txBody>
          <a:bodyPr/>
          <a:lstStyle/>
          <a:p>
            <a:endParaRPr/>
          </a:p>
        </p:txBody>
      </p:sp>
      <p:sp>
        <p:nvSpPr>
          <p:cNvPr id="264" name="Shape 264"/>
          <p:cNvSpPr>
            <a:spLocks noGrp="1"/>
          </p:cNvSpPr>
          <p:nvPr>
            <p:ph type="body" sz="quarter" idx="1"/>
          </p:nvPr>
        </p:nvSpPr>
        <p:spPr>
          <a:prstGeom prst="rect">
            <a:avLst/>
          </a:prstGeom>
        </p:spPr>
        <p:txBody>
          <a:bodyPr/>
          <a:lstStyle/>
          <a:p>
            <a:r>
              <a:t>Not of individual components.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noRot="1" noChangeAspect="1"/>
          </p:cNvSpPr>
          <p:nvPr>
            <p:ph type="sldImg"/>
          </p:nvPr>
        </p:nvSpPr>
        <p:spPr>
          <a:prstGeom prst="rect">
            <a:avLst/>
          </a:prstGeom>
        </p:spPr>
        <p:txBody>
          <a:bodyPr/>
          <a:lstStyle/>
          <a:p>
            <a:endParaRPr/>
          </a:p>
        </p:txBody>
      </p:sp>
      <p:sp>
        <p:nvSpPr>
          <p:cNvPr id="454" name="Shape 454"/>
          <p:cNvSpPr>
            <a:spLocks noGrp="1"/>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r>
              <a:t>Beethoven's 5th vs. chopsticks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noRot="1" noChangeAspect="1"/>
          </p:cNvSpPr>
          <p:nvPr>
            <p:ph type="sldImg"/>
          </p:nvPr>
        </p:nvSpPr>
        <p:spPr>
          <a:prstGeom prst="rect">
            <a:avLst/>
          </a:prstGeom>
        </p:spPr>
        <p:txBody>
          <a:bodyPr/>
          <a:lstStyle/>
          <a:p>
            <a:endParaRPr/>
          </a:p>
        </p:txBody>
      </p:sp>
      <p:sp>
        <p:nvSpPr>
          <p:cNvPr id="482" name="Shape 482"/>
          <p:cNvSpPr>
            <a:spLocks noGrp="1"/>
          </p:cNvSpPr>
          <p:nvPr>
            <p:ph type="body" sz="quarter" idx="1"/>
          </p:nvPr>
        </p:nvSpPr>
        <p:spPr>
          <a:prstGeom prst="rect">
            <a:avLst/>
          </a:prstGeom>
        </p:spPr>
        <p:txBody>
          <a:bodyPr/>
          <a:lstStyle/>
          <a:p>
            <a:pPr>
              <a:lnSpc>
                <a:spcPct val="125000"/>
              </a:lnSpc>
              <a:defRPr sz="2400">
                <a:latin typeface="Avenir Roman"/>
                <a:ea typeface="Avenir Roman"/>
                <a:cs typeface="Avenir Roman"/>
                <a:sym typeface="Avenir Roman"/>
              </a:defRPr>
            </a:pPr>
            <a:r>
              <a:t>"Actually I didn’t know that I clicked yes for auto up-dating. It just popped up."</a:t>
            </a:r>
          </a:p>
          <a:p>
            <a:pPr>
              <a:lnSpc>
                <a:spcPct val="125000"/>
              </a:lnSpc>
              <a:defRPr sz="2400">
                <a:latin typeface="Avenir Roman"/>
                <a:ea typeface="Avenir Roman"/>
                <a:cs typeface="Avenir Roman"/>
                <a:sym typeface="Avenir Roman"/>
              </a:defRPr>
            </a:pPr>
            <a:endParaRPr/>
          </a:p>
          <a:p>
            <a:pPr>
              <a:lnSpc>
                <a:spcPct val="125000"/>
              </a:lnSpc>
              <a:defRPr sz="2400">
                <a:latin typeface="Avenir Roman"/>
                <a:ea typeface="Avenir Roman"/>
                <a:cs typeface="Avenir Roman"/>
                <a:sym typeface="Avenir Roman"/>
              </a:defRPr>
            </a:pPr>
            <a:r>
              <a:t>"I mean it usually prompts me when there is an update to be installed, but I don’t know if that means auto-update or not." -- survey answer download only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pPr>
              <a:lnSpc>
                <a:spcPct val="125000"/>
              </a:lnSpc>
              <a:defRPr sz="2400">
                <a:latin typeface="Avenir Roman"/>
                <a:ea typeface="Avenir Roman"/>
                <a:cs typeface="Avenir Roman"/>
                <a:sym typeface="Avenir Roman"/>
              </a:defRPr>
            </a:pPr>
            <a:r>
              <a:t>4 subjects not enough interview data</a:t>
            </a:r>
          </a:p>
          <a:p>
            <a:pPr>
              <a:lnSpc>
                <a:spcPct val="125000"/>
              </a:lnSpc>
              <a:defRPr sz="2400">
                <a:latin typeface="Avenir Roman"/>
                <a:ea typeface="Avenir Roman"/>
                <a:cs typeface="Avenir Roman"/>
                <a:sym typeface="Avenir Roman"/>
              </a:defRPr>
            </a:pPr>
            <a:r>
              <a:t>3 types convenient -- 22 subjects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Shape 494"/>
          <p:cNvSpPr>
            <a:spLocks noGrp="1" noRot="1" noChangeAspect="1"/>
          </p:cNvSpPr>
          <p:nvPr>
            <p:ph type="sldImg"/>
          </p:nvPr>
        </p:nvSpPr>
        <p:spPr>
          <a:prstGeom prst="rect">
            <a:avLst/>
          </a:prstGeom>
        </p:spPr>
        <p:txBody>
          <a:bodyPr/>
          <a:lstStyle/>
          <a:p>
            <a:endParaRPr/>
          </a:p>
        </p:txBody>
      </p:sp>
      <p:sp>
        <p:nvSpPr>
          <p:cNvPr id="495" name="Shape 495"/>
          <p:cNvSpPr>
            <a:spLocks noGrp="1"/>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r>
              <a:t>TODO: rehearse — find a better way to explain this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noRot="1" noChangeAspect="1"/>
          </p:cNvSpPr>
          <p:nvPr>
            <p:ph type="sldImg"/>
          </p:nvPr>
        </p:nvSpPr>
        <p:spPr>
          <a:prstGeom prst="rect">
            <a:avLst/>
          </a:prstGeom>
        </p:spPr>
        <p:txBody>
          <a:bodyPr/>
          <a:lstStyle/>
          <a:p>
            <a:endParaRPr/>
          </a:p>
        </p:txBody>
      </p:sp>
      <p:sp>
        <p:nvSpPr>
          <p:cNvPr id="519" name="Shape 519"/>
          <p:cNvSpPr>
            <a:spLocks noGrp="1"/>
          </p:cNvSpPr>
          <p:nvPr>
            <p:ph type="body" sz="quarter" idx="1"/>
          </p:nvPr>
        </p:nvSpPr>
        <p:spPr>
          <a:prstGeom prst="rect">
            <a:avLst/>
          </a:prstGeom>
        </p:spPr>
        <p:txBody>
          <a:bodyPr/>
          <a:lstStyle/>
          <a:p>
            <a:r>
              <a:t>borders == transitions of control and responsibility</a:t>
            </a:r>
          </a:p>
          <a:p>
            <a:r>
              <a:t>Interdependency == vulnerability in one creates a vulnerability in dependent systems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a:spLocks noGrp="1" noRot="1" noChangeAspect="1"/>
          </p:cNvSpPr>
          <p:nvPr>
            <p:ph type="sldImg"/>
          </p:nvPr>
        </p:nvSpPr>
        <p:spPr>
          <a:prstGeom prst="rect">
            <a:avLst/>
          </a:prstGeom>
        </p:spPr>
        <p:txBody>
          <a:bodyPr/>
          <a:lstStyle/>
          <a:p>
            <a:endParaRPr/>
          </a:p>
        </p:txBody>
      </p:sp>
      <p:sp>
        <p:nvSpPr>
          <p:cNvPr id="526" name="Shape 526"/>
          <p:cNvSpPr>
            <a:spLocks noGrp="1"/>
          </p:cNvSpPr>
          <p:nvPr>
            <p:ph type="body" sz="quarter" idx="1"/>
          </p:nvPr>
        </p:nvSpPr>
        <p:spPr>
          <a:prstGeom prst="rect">
            <a:avLst/>
          </a:prstGeom>
        </p:spPr>
        <p:txBody>
          <a:bodyPr/>
          <a:lstStyle/>
          <a:p>
            <a:r>
              <a:t>DNS affects web browsers.</a:t>
            </a:r>
          </a:p>
          <a:p>
            <a:r>
              <a:t>“an insecurity in DNS that allows an attacker to create unauthorized DNS entries will also allow the attacker to violate security guarantees in the web browser”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Shape 533"/>
          <p:cNvSpPr>
            <a:spLocks noGrp="1" noRot="1" noChangeAspect="1"/>
          </p:cNvSpPr>
          <p:nvPr>
            <p:ph type="sldImg"/>
          </p:nvPr>
        </p:nvSpPr>
        <p:spPr>
          <a:prstGeom prst="rect">
            <a:avLst/>
          </a:prstGeom>
        </p:spPr>
        <p:txBody>
          <a:bodyPr/>
          <a:lstStyle/>
          <a:p>
            <a:endParaRPr/>
          </a:p>
        </p:txBody>
      </p:sp>
      <p:sp>
        <p:nvSpPr>
          <p:cNvPr id="534" name="Shape 534"/>
          <p:cNvSpPr>
            <a:spLocks noGrp="1"/>
          </p:cNvSpPr>
          <p:nvPr>
            <p:ph type="body" sz="quarter" idx="1"/>
          </p:nvPr>
        </p:nvSpPr>
        <p:spPr>
          <a:prstGeom prst="rect">
            <a:avLst/>
          </a:prstGeom>
        </p:spPr>
        <p:txBody>
          <a:bodyPr/>
          <a:lstStyle/>
          <a:p>
            <a:r>
              <a:t>Traditional use of computer issues — weak passwords, ignoring warnings, not patching, etc.</a:t>
            </a:r>
          </a:p>
          <a:p>
            <a:endParaRPr/>
          </a:p>
          <a:p>
            <a:r>
              <a:t>Two additional forms of interdependency that are under-appreciated:</a:t>
            </a:r>
          </a:p>
          <a:p>
            <a:pPr marL="271638" indent="-271638">
              <a:buSzPct val="75000"/>
              <a:buChar char="-"/>
            </a:pPr>
            <a:r>
              <a:t>each user uses many systems</a:t>
            </a:r>
          </a:p>
          <a:p>
            <a:pPr marL="271638" indent="-271638">
              <a:buSzPct val="75000"/>
              <a:buChar char="-"/>
            </a:pPr>
            <a:r>
              <a:t>each system has many users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Shape 542"/>
          <p:cNvSpPr>
            <a:spLocks noGrp="1" noRot="1" noChangeAspect="1"/>
          </p:cNvSpPr>
          <p:nvPr>
            <p:ph type="sldImg"/>
          </p:nvPr>
        </p:nvSpPr>
        <p:spPr>
          <a:prstGeom prst="rect">
            <a:avLst/>
          </a:prstGeom>
        </p:spPr>
        <p:txBody>
          <a:bodyPr/>
          <a:lstStyle/>
          <a:p>
            <a:endParaRPr/>
          </a:p>
        </p:txBody>
      </p:sp>
      <p:sp>
        <p:nvSpPr>
          <p:cNvPr id="543" name="Shape 543"/>
          <p:cNvSpPr>
            <a:spLocks noGrp="1"/>
          </p:cNvSpPr>
          <p:nvPr>
            <p:ph type="body" sz="quarter" idx="1"/>
          </p:nvPr>
        </p:nvSpPr>
        <p:spPr>
          <a:prstGeom prst="rect">
            <a:avLst/>
          </a:prstGeom>
        </p:spPr>
        <p:txBody>
          <a:bodyPr/>
          <a:lstStyle/>
          <a:p>
            <a:r>
              <a:t>Password re-use: In a study of 122 users, passwords are re-used more if they have to be entered frequently — and especially if complex.  </a:t>
            </a:r>
          </a:p>
          <a:p>
            <a:pPr marL="271638" indent="-271638">
              <a:buSzPct val="75000"/>
              <a:buChar char="*"/>
            </a:pPr>
            <a:r>
              <a:t>Many websites (esp. employers) have “timeout” policies; this leads to re-use on other sites, that then can be compromised</a:t>
            </a:r>
          </a:p>
          <a:p>
            <a:endParaRPr/>
          </a:p>
          <a:p>
            <a:r>
              <a:t>iTunes 11 examples.   iTunes 11 updated interface, came out as a normal software “patch”.  This upset users, who then stopped installing patches for other software.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a:spLocks noGrp="1" noRot="1" noChangeAspect="1"/>
          </p:cNvSpPr>
          <p:nvPr>
            <p:ph type="sldImg"/>
          </p:nvPr>
        </p:nvSpPr>
        <p:spPr>
          <a:prstGeom prst="rect">
            <a:avLst/>
          </a:prstGeom>
        </p:spPr>
        <p:txBody>
          <a:bodyPr/>
          <a:lstStyle/>
          <a:p>
            <a:endParaRPr/>
          </a:p>
        </p:txBody>
      </p:sp>
      <p:sp>
        <p:nvSpPr>
          <p:cNvPr id="547" name="Shape 547"/>
          <p:cNvSpPr>
            <a:spLocks noGrp="1"/>
          </p:cNvSpPr>
          <p:nvPr>
            <p:ph type="body" sz="quarter" idx="1"/>
          </p:nvPr>
        </p:nvSpPr>
        <p:spPr>
          <a:prstGeom prst="rect">
            <a:avLst/>
          </a:prstGeom>
        </p:spPr>
        <p:txBody>
          <a:bodyPr/>
          <a:lstStyle/>
          <a:p>
            <a:r>
              <a:t>Advice says "unique" -- any reuse is bad.</a:t>
            </a:r>
          </a:p>
          <a:p>
            <a:endParaRPr/>
          </a:p>
          <a:p>
            <a:r>
              <a:t>Password is only as secure as the weakest of those 10 sites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noRot="1" noChangeAspect="1"/>
          </p:cNvSpPr>
          <p:nvPr>
            <p:ph type="sldImg"/>
          </p:nvPr>
        </p:nvSpPr>
        <p:spPr>
          <a:prstGeom prst="rect">
            <a:avLst/>
          </a:prstGeom>
        </p:spPr>
        <p:txBody>
          <a:bodyPr/>
          <a:lstStyle/>
          <a:p>
            <a:endParaRPr/>
          </a:p>
        </p:txBody>
      </p:sp>
      <p:sp>
        <p:nvSpPr>
          <p:cNvPr id="557" name="Shape 557"/>
          <p:cNvSpPr>
            <a:spLocks noGrp="1"/>
          </p:cNvSpPr>
          <p:nvPr>
            <p:ph type="body" sz="quarter" idx="1"/>
          </p:nvPr>
        </p:nvSpPr>
        <p:spPr>
          <a:prstGeom prst="rect">
            <a:avLst/>
          </a:prstGeom>
        </p:spPr>
        <p:txBody>
          <a:bodyPr/>
          <a:lstStyle/>
          <a:p>
            <a:r>
              <a:t>Password re-use: In a study of 122 users, passwords are re-used more if they have to be entered frequently — and especially if complex.  </a:t>
            </a:r>
          </a:p>
          <a:p>
            <a:pPr marL="271638" indent="-271638">
              <a:buSzPct val="75000"/>
              <a:buChar char="*"/>
            </a:pPr>
            <a:r>
              <a:t>Many websites (esp. employers) have “timeout” policies; this leads to re-use on other sites, that then can be compromised</a:t>
            </a:r>
          </a:p>
          <a:p>
            <a:endParaRPr/>
          </a:p>
          <a:p>
            <a:r>
              <a:t>iTunes 11 examples.   iTunes 11 updated interface, came out as a normal software “patch”.  This upset users, who then stopped installing patches for other software.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p>
            <a:r>
              <a:t>Organizations have little control over re-use, but this is a major vulnerability.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Shape 567"/>
          <p:cNvSpPr>
            <a:spLocks noGrp="1" noRot="1" noChangeAspect="1"/>
          </p:cNvSpPr>
          <p:nvPr>
            <p:ph type="sldImg"/>
          </p:nvPr>
        </p:nvSpPr>
        <p:spPr>
          <a:prstGeom prst="rect">
            <a:avLst/>
          </a:prstGeom>
        </p:spPr>
        <p:txBody>
          <a:bodyPr/>
          <a:lstStyle/>
          <a:p>
            <a:endParaRPr/>
          </a:p>
        </p:txBody>
      </p:sp>
      <p:sp>
        <p:nvSpPr>
          <p:cNvPr id="568" name="Shape 568"/>
          <p:cNvSpPr>
            <a:spLocks noGrp="1"/>
          </p:cNvSpPr>
          <p:nvPr>
            <p:ph type="body" sz="quarter" idx="1"/>
          </p:nvPr>
        </p:nvSpPr>
        <p:spPr>
          <a:prstGeom prst="rect">
            <a:avLst/>
          </a:prstGeom>
        </p:spPr>
        <p:txBody>
          <a:bodyPr/>
          <a:lstStyle/>
          <a:p>
            <a:r>
              <a:t>Collected security stories told by other users; 72% had a “lesson”.  e.g. “don’t click on links in email” or “be careful about posting information to FB” or “trust in IT; they will protect you from scammers”.</a:t>
            </a:r>
          </a:p>
          <a:p>
            <a:pPr marL="271638" indent="-271638">
              <a:buSzPct val="75000"/>
              <a:buChar char="-"/>
            </a:pPr>
            <a:r>
              <a:t>Under-appreciated vulnerability: users spreading insecure practices (e.g. “don’t write down passwords”)</a:t>
            </a:r>
          </a:p>
          <a:p>
            <a:pPr marL="271638" indent="-271638">
              <a:buSzPct val="75000"/>
              <a:buChar char="-"/>
            </a:pPr>
            <a:r>
              <a:t>Under-appreciated opportunity: users teaching each other good practices</a:t>
            </a:r>
          </a:p>
          <a:p>
            <a:endParaRPr/>
          </a:p>
          <a:p>
            <a:r>
              <a:t>What is in common? Human learning -- learn from other systems, people and apply that learning. Too much focus on "education" and "training"; not enough on other places we learn.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Shape 587"/>
          <p:cNvSpPr>
            <a:spLocks noGrp="1" noRot="1" noChangeAspect="1"/>
          </p:cNvSpPr>
          <p:nvPr>
            <p:ph type="sldImg"/>
          </p:nvPr>
        </p:nvSpPr>
        <p:spPr>
          <a:prstGeom prst="rect">
            <a:avLst/>
          </a:prstGeom>
        </p:spPr>
        <p:txBody>
          <a:bodyPr/>
          <a:lstStyle/>
          <a:p>
            <a:endParaRPr/>
          </a:p>
        </p:txBody>
      </p:sp>
      <p:sp>
        <p:nvSpPr>
          <p:cNvPr id="588" name="Shape 588"/>
          <p:cNvSpPr>
            <a:spLocks noGrp="1"/>
          </p:cNvSpPr>
          <p:nvPr>
            <p:ph type="body" sz="quarter" idx="1"/>
          </p:nvPr>
        </p:nvSpPr>
        <p:spPr>
          <a:prstGeom prst="rect">
            <a:avLst/>
          </a:prstGeom>
        </p:spPr>
        <p:txBody>
          <a:bodyPr/>
          <a:lstStyle/>
          <a:p>
            <a:r>
              <a:t>A decision can exist even if the person doesn’t think it was a decision.  “I just know what to do”</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Shape 592"/>
          <p:cNvSpPr>
            <a:spLocks noGrp="1" noRot="1" noChangeAspect="1"/>
          </p:cNvSpPr>
          <p:nvPr>
            <p:ph type="sldImg"/>
          </p:nvPr>
        </p:nvSpPr>
        <p:spPr>
          <a:prstGeom prst="rect">
            <a:avLst/>
          </a:prstGeom>
        </p:spPr>
        <p:txBody>
          <a:bodyPr/>
          <a:lstStyle/>
          <a:p>
            <a:endParaRPr/>
          </a:p>
        </p:txBody>
      </p:sp>
      <p:sp>
        <p:nvSpPr>
          <p:cNvPr id="593" name="Shape 593"/>
          <p:cNvSpPr>
            <a:spLocks noGrp="1"/>
          </p:cNvSpPr>
          <p:nvPr>
            <p:ph type="body" sz="quarter" idx="1"/>
          </p:nvPr>
        </p:nvSpPr>
        <p:spPr>
          <a:prstGeom prst="rect">
            <a:avLst/>
          </a:prstGeom>
        </p:spPr>
        <p:txBody>
          <a:bodyPr/>
          <a:lstStyle/>
          <a:p>
            <a:r>
              <a:t>Fast decisions, don’t need to consider alternatives</a:t>
            </a:r>
          </a:p>
          <a:p>
            <a:r>
              <a:t>More about recognizing situations than deciding between alternatives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noRot="1" noChangeAspect="1"/>
          </p:cNvSpPr>
          <p:nvPr>
            <p:ph type="sldImg"/>
          </p:nvPr>
        </p:nvSpPr>
        <p:spPr>
          <a:prstGeom prst="rect">
            <a:avLst/>
          </a:prstGeom>
        </p:spPr>
        <p:txBody>
          <a:bodyPr/>
          <a:lstStyle/>
          <a:p>
            <a:endParaRPr/>
          </a:p>
        </p:txBody>
      </p:sp>
      <p:sp>
        <p:nvSpPr>
          <p:cNvPr id="654" name="Shape 654"/>
          <p:cNvSpPr>
            <a:spLocks noGrp="1"/>
          </p:cNvSpPr>
          <p:nvPr>
            <p:ph type="body" sz="quarter" idx="1"/>
          </p:nvPr>
        </p:nvSpPr>
        <p:spPr>
          <a:prstGeom prst="rect">
            <a:avLst/>
          </a:prstGeom>
        </p:spPr>
        <p:txBody>
          <a:bodyPr/>
          <a:lstStyle/>
          <a:p>
            <a:r>
              <a:t>Return to idea that current stories don’t provide what to do</a:t>
            </a:r>
          </a:p>
          <a:p>
            <a:pPr marL="305593" indent="-305593">
              <a:buSzPct val="145000"/>
              <a:buChar char="-"/>
            </a:pPr>
            <a:r>
              <a:t>training; stories are how people learn</a:t>
            </a:r>
          </a:p>
          <a:p>
            <a:pPr marL="305593" indent="-305593">
              <a:buSzPct val="145000"/>
              <a:buChar char="-"/>
            </a:pPr>
            <a:r>
              <a:t>But not all stories are useful, and we might be able to identify or craft more useful ones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Opt-out via Private Browsing / Incognito mode</a:t>
            </a:r>
          </a:p>
          <a:p>
            <a:endParaRPr/>
          </a:p>
          <a:p>
            <a:r>
              <a:t>Similar passwords? Within but not across person comparison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endParaRPr/>
          </a:p>
          <a:p>
            <a:r>
              <a:t>This is just part of a larger study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Explain graph (axes, etc.)</a:t>
            </a:r>
          </a:p>
          <a:p>
            <a:r>
              <a:t>Median: 6</a:t>
            </a:r>
          </a:p>
          <a:p>
            <a:r>
              <a:t>Most between 4 and 8</a:t>
            </a:r>
          </a:p>
          <a:p>
            <a:endParaRPr/>
          </a:p>
          <a:p>
            <a:r>
              <a:t>If you take those passwords and rank them within a subject by re-use &lt;click&gt;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prstGeom prst="rect">
            <a:avLst/>
          </a:prstGeom>
        </p:spPr>
        <p:txBody>
          <a:bodyPr/>
          <a:lstStyle/>
          <a:p>
            <a:endParaRPr/>
          </a:p>
        </p:txBody>
      </p:sp>
      <p:sp>
        <p:nvSpPr>
          <p:cNvPr id="302" name="Shape 302"/>
          <p:cNvSpPr>
            <a:spLocks noGrp="1"/>
          </p:cNvSpPr>
          <p:nvPr>
            <p:ph type="body" sz="quarter" idx="1"/>
          </p:nvPr>
        </p:nvSpPr>
        <p:spPr>
          <a:prstGeom prst="rect">
            <a:avLst/>
          </a:prstGeom>
        </p:spPr>
        <p:txBody>
          <a:bodyPr/>
          <a:lstStyle/>
          <a:p>
            <a:r>
              <a:t>Advice says "unique" -- any reuse is bad.</a:t>
            </a:r>
          </a:p>
          <a:p>
            <a:endParaRPr/>
          </a:p>
          <a:p>
            <a:r>
              <a:t>Password is only as secure as the weakest of those 10 sites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r>
              <a:t>Measured “complexity” using Hartley entropy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t>Florêncio and Herley, 2007 (WWW conference)</a:t>
            </a:r>
          </a:p>
          <a:p>
            <a:endParaRPr/>
          </a:p>
          <a:p>
            <a:r>
              <a:t>Average length: 8.98</a:t>
            </a:r>
          </a:p>
          <a:p>
            <a:r>
              <a:t>Character sets: 2.29</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952500" y="444500"/>
            <a:ext cx="11099800" cy="2159000"/>
          </a:xfrm>
          <a:prstGeom prst="rect">
            <a:avLst/>
          </a:prstGeom>
        </p:spPr>
        <p:txBody>
          <a:bodyPr/>
          <a:lstStyle>
            <a:lvl1pPr>
              <a:defRPr>
                <a:latin typeface="Helvetica Light"/>
                <a:ea typeface="Helvetica Light"/>
                <a:cs typeface="Helvetica Light"/>
                <a:sym typeface="Helvetica Light"/>
              </a:defRPr>
            </a:lvl1pPr>
          </a:lstStyle>
          <a:p>
            <a:r>
              <a:t>Title Text</a:t>
            </a:r>
          </a:p>
        </p:txBody>
      </p:sp>
      <p:sp>
        <p:nvSpPr>
          <p:cNvPr id="118" name="Slide Number"/>
          <p:cNvSpPr txBox="1">
            <a:spLocks noGrp="1"/>
          </p:cNvSpPr>
          <p:nvPr>
            <p:ph type="sldNum" sz="quarter" idx="2"/>
          </p:nvPr>
        </p:nvSpPr>
        <p:spPr>
          <a:xfrm>
            <a:off x="6311798" y="9251950"/>
            <a:ext cx="368504" cy="381000"/>
          </a:xfrm>
          <a:prstGeom prst="rect">
            <a:avLst/>
          </a:prstGeom>
        </p:spPr>
        <p:txBody>
          <a:bodyPr/>
          <a:lstStyle>
            <a:lvl1pPr>
              <a:defRPr sz="18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 name="Diamond"/>
          <p:cNvSpPr/>
          <p:nvPr/>
        </p:nvSpPr>
        <p:spPr>
          <a:xfrm>
            <a:off x="406400" y="8623300"/>
            <a:ext cx="12192001" cy="1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12700">
            <a:solidFill>
              <a:srgbClr val="7996B9"/>
            </a:solidFill>
            <a:miter lim="400000"/>
          </a:ln>
        </p:spPr>
        <p:txBody>
          <a:bodyPr lIns="0" tIns="0" rIns="0" bIns="0"/>
          <a:lstStyle/>
          <a:p>
            <a:pPr algn="l" defTabSz="457200">
              <a:defRPr sz="1200" b="0">
                <a:latin typeface="Helvetica"/>
                <a:ea typeface="Helvetica"/>
                <a:cs typeface="Helvetica"/>
                <a:sym typeface="Helvetica"/>
              </a:defRPr>
            </a:pPr>
            <a:endParaRPr/>
          </a:p>
        </p:txBody>
      </p:sp>
      <p:sp>
        <p:nvSpPr>
          <p:cNvPr id="126" name="Diamond"/>
          <p:cNvSpPr/>
          <p:nvPr/>
        </p:nvSpPr>
        <p:spPr>
          <a:xfrm>
            <a:off x="406400" y="8674100"/>
            <a:ext cx="12192001" cy="1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12700">
            <a:solidFill>
              <a:srgbClr val="7996B9"/>
            </a:solidFill>
            <a:miter lim="400000"/>
          </a:ln>
        </p:spPr>
        <p:txBody>
          <a:bodyPr lIns="0" tIns="0" rIns="0" bIns="0"/>
          <a:lstStyle/>
          <a:p>
            <a:pPr algn="l" defTabSz="457200">
              <a:defRPr sz="1200" b="0">
                <a:latin typeface="Helvetica"/>
                <a:ea typeface="Helvetica"/>
                <a:cs typeface="Helvetica"/>
                <a:sym typeface="Helvetica"/>
              </a:defRPr>
            </a:pPr>
            <a:endParaRPr/>
          </a:p>
        </p:txBody>
      </p:sp>
      <p:sp>
        <p:nvSpPr>
          <p:cNvPr id="127" name="Date"/>
          <p:cNvSpPr>
            <a:spLocks noGrp="1"/>
          </p:cNvSpPr>
          <p:nvPr>
            <p:ph type="body" sz="quarter" idx="13"/>
          </p:nvPr>
        </p:nvSpPr>
        <p:spPr>
          <a:xfrm>
            <a:off x="369422" y="8807450"/>
            <a:ext cx="12255501" cy="406400"/>
          </a:xfrm>
          <a:prstGeom prst="rect">
            <a:avLst/>
          </a:prstGeom>
        </p:spPr>
        <p:txBody>
          <a:bodyPr>
            <a:spAutoFit/>
          </a:bodyPr>
          <a:lstStyle>
            <a:lvl1pPr marL="0" indent="0">
              <a:spcBef>
                <a:spcPts val="0"/>
              </a:spcBef>
              <a:buSzTx/>
              <a:buNone/>
              <a:defRPr sz="1800" i="1">
                <a:solidFill>
                  <a:srgbClr val="5C86B9"/>
                </a:solidFill>
                <a:latin typeface="Palatino"/>
                <a:ea typeface="Palatino"/>
                <a:cs typeface="Palatino"/>
                <a:sym typeface="Palatino"/>
              </a:defRPr>
            </a:lvl1pPr>
          </a:lstStyle>
          <a:p>
            <a:r>
              <a:t>Date</a:t>
            </a:r>
          </a:p>
        </p:txBody>
      </p:sp>
      <p:sp>
        <p:nvSpPr>
          <p:cNvPr id="128" name="Title Text"/>
          <p:cNvSpPr txBox="1">
            <a:spLocks noGrp="1"/>
          </p:cNvSpPr>
          <p:nvPr>
            <p:ph type="title"/>
          </p:nvPr>
        </p:nvSpPr>
        <p:spPr>
          <a:xfrm>
            <a:off x="355600" y="5905500"/>
            <a:ext cx="12293600" cy="2108200"/>
          </a:xfrm>
          <a:prstGeom prst="rect">
            <a:avLst/>
          </a:prstGeom>
        </p:spPr>
        <p:txBody>
          <a:bodyPr anchor="b"/>
          <a:lstStyle>
            <a:lvl1pPr algn="l">
              <a:defRPr sz="6400" spc="-128">
                <a:solidFill>
                  <a:srgbClr val="314864"/>
                </a:solidFill>
                <a:latin typeface="Didot"/>
                <a:ea typeface="Didot"/>
                <a:cs typeface="Didot"/>
                <a:sym typeface="Didot"/>
              </a:defRPr>
            </a:lvl1pPr>
          </a:lstStyle>
          <a:p>
            <a:r>
              <a:t>Title Text</a:t>
            </a:r>
          </a:p>
        </p:txBody>
      </p:sp>
      <p:sp>
        <p:nvSpPr>
          <p:cNvPr id="129" name="Body Level One…"/>
          <p:cNvSpPr txBox="1">
            <a:spLocks noGrp="1"/>
          </p:cNvSpPr>
          <p:nvPr>
            <p:ph type="body" sz="quarter" idx="1"/>
          </p:nvPr>
        </p:nvSpPr>
        <p:spPr>
          <a:xfrm>
            <a:off x="355600" y="8001000"/>
            <a:ext cx="12293600" cy="508000"/>
          </a:xfrm>
          <a:prstGeom prst="rect">
            <a:avLst/>
          </a:prstGeom>
        </p:spPr>
        <p:txBody>
          <a:bodyPr anchor="t"/>
          <a:lstStyle>
            <a:lvl1pPr marL="0" indent="0">
              <a:spcBef>
                <a:spcPts val="1000"/>
              </a:spcBef>
              <a:buSzTx/>
              <a:buNone/>
              <a:defRPr sz="2400">
                <a:solidFill>
                  <a:srgbClr val="5C86B9"/>
                </a:solidFill>
                <a:latin typeface="Palatino"/>
                <a:ea typeface="Palatino"/>
                <a:cs typeface="Palatino"/>
                <a:sym typeface="Palatino"/>
              </a:defRPr>
            </a:lvl1pPr>
            <a:lvl2pPr marL="0" indent="228600">
              <a:spcBef>
                <a:spcPts val="1000"/>
              </a:spcBef>
              <a:buSzTx/>
              <a:buNone/>
              <a:defRPr sz="2400">
                <a:solidFill>
                  <a:srgbClr val="5C86B9"/>
                </a:solidFill>
                <a:latin typeface="Palatino"/>
                <a:ea typeface="Palatino"/>
                <a:cs typeface="Palatino"/>
                <a:sym typeface="Palatino"/>
              </a:defRPr>
            </a:lvl2pPr>
            <a:lvl3pPr marL="0" indent="457200">
              <a:spcBef>
                <a:spcPts val="1000"/>
              </a:spcBef>
              <a:buSzTx/>
              <a:buNone/>
              <a:defRPr sz="2400">
                <a:solidFill>
                  <a:srgbClr val="5C86B9"/>
                </a:solidFill>
                <a:latin typeface="Palatino"/>
                <a:ea typeface="Palatino"/>
                <a:cs typeface="Palatino"/>
                <a:sym typeface="Palatino"/>
              </a:defRPr>
            </a:lvl3pPr>
            <a:lvl4pPr marL="0" indent="685800">
              <a:spcBef>
                <a:spcPts val="1000"/>
              </a:spcBef>
              <a:buSzTx/>
              <a:buNone/>
              <a:defRPr sz="2400">
                <a:solidFill>
                  <a:srgbClr val="5C86B9"/>
                </a:solidFill>
                <a:latin typeface="Palatino"/>
                <a:ea typeface="Palatino"/>
                <a:cs typeface="Palatino"/>
                <a:sym typeface="Palatino"/>
              </a:defRPr>
            </a:lvl4pPr>
            <a:lvl5pPr marL="0" indent="914400">
              <a:spcBef>
                <a:spcPts val="1000"/>
              </a:spcBef>
              <a:buSzTx/>
              <a:buNone/>
              <a:defRPr sz="2400">
                <a:solidFill>
                  <a:srgbClr val="5C86B9"/>
                </a:solidFill>
                <a:latin typeface="Palatino"/>
                <a:ea typeface="Palatino"/>
                <a:cs typeface="Palatino"/>
                <a:sym typeface="Palatino"/>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12331700" y="9220200"/>
            <a:ext cx="317500" cy="355600"/>
          </a:xfrm>
          <a:prstGeom prst="rect">
            <a:avLst/>
          </a:prstGeom>
        </p:spPr>
        <p:txBody>
          <a:bodyPr/>
          <a:lstStyle>
            <a:lvl1pPr>
              <a:defRPr>
                <a:solidFill>
                  <a:srgbClr val="324863"/>
                </a:solidFill>
                <a:latin typeface="Palatino"/>
                <a:ea typeface="Palatino"/>
                <a:cs typeface="Palatino"/>
                <a:sym typeface="Palatino"/>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 name="01"/>
          <p:cNvSpPr/>
          <p:nvPr/>
        </p:nvSpPr>
        <p:spPr>
          <a:xfrm>
            <a:off x="12331700" y="9220200"/>
            <a:ext cx="317500" cy="35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b="0">
                <a:solidFill>
                  <a:srgbClr val="FFFFFF"/>
                </a:solidFill>
                <a:effectLst>
                  <a:outerShdw blurRad="38100" dist="15537" dir="5392174" rotWithShape="0">
                    <a:srgbClr val="000000">
                      <a:alpha val="78421"/>
                    </a:srgbClr>
                  </a:outerShdw>
                </a:effectLst>
                <a:latin typeface="Palatino"/>
                <a:ea typeface="Palatino"/>
                <a:cs typeface="Palatino"/>
                <a:sym typeface="Palatino"/>
              </a:defRPr>
            </a:lvl1pPr>
          </a:lstStyle>
          <a:p>
            <a:r>
              <a:t>01</a:t>
            </a:r>
          </a:p>
        </p:txBody>
      </p:sp>
      <p:sp>
        <p:nvSpPr>
          <p:cNvPr id="138"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39" name="Slide Number"/>
          <p:cNvSpPr txBox="1">
            <a:spLocks noGrp="1"/>
          </p:cNvSpPr>
          <p:nvPr>
            <p:ph type="sldNum" sz="quarter" idx="2"/>
          </p:nvPr>
        </p:nvSpPr>
        <p:spPr>
          <a:xfrm>
            <a:off x="12331700" y="9220200"/>
            <a:ext cx="317500" cy="355600"/>
          </a:xfrm>
          <a:prstGeom prst="rect">
            <a:avLst/>
          </a:prstGeom>
        </p:spPr>
        <p:txBody>
          <a:bodyPr/>
          <a:lstStyle>
            <a:lvl1pPr>
              <a:defRPr>
                <a:solidFill>
                  <a:srgbClr val="324863"/>
                </a:solidFill>
                <a:latin typeface="Palatino"/>
                <a:ea typeface="Palatino"/>
                <a:cs typeface="Palatino"/>
                <a:sym typeface="Palatino"/>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6" name="“Type a quote here.”"/>
          <p:cNvSpPr>
            <a:spLocks noGrp="1"/>
          </p:cNvSpPr>
          <p:nvPr>
            <p:ph type="body" sz="quarter" idx="13"/>
          </p:nvPr>
        </p:nvSpPr>
        <p:spPr>
          <a:xfrm>
            <a:off x="1270000" y="4305300"/>
            <a:ext cx="10464800" cy="609600"/>
          </a:xfrm>
          <a:prstGeom prst="rect">
            <a:avLst/>
          </a:prstGeom>
        </p:spPr>
        <p:txBody>
          <a:bodyPr>
            <a:spAutoFit/>
          </a:bodyPr>
          <a:lstStyle>
            <a:lvl1pPr marL="0" indent="0" algn="ctr">
              <a:spcBef>
                <a:spcPts val="3800"/>
              </a:spcBef>
              <a:buSzTx/>
              <a:buNone/>
              <a:defRPr sz="3000">
                <a:latin typeface="Palatino"/>
                <a:ea typeface="Palatino"/>
                <a:cs typeface="Palatino"/>
                <a:sym typeface="Palatino"/>
              </a:defRPr>
            </a:lvl1pPr>
          </a:lstStyle>
          <a:p>
            <a:r>
              <a:t>“Type a quote here.” </a:t>
            </a:r>
          </a:p>
        </p:txBody>
      </p:sp>
      <p:sp>
        <p:nvSpPr>
          <p:cNvPr id="147" name="–Johnny Appleseed"/>
          <p:cNvSpPr>
            <a:spLocks noGrp="1"/>
          </p:cNvSpPr>
          <p:nvPr>
            <p:ph type="body" sz="quarter" idx="14"/>
          </p:nvPr>
        </p:nvSpPr>
        <p:spPr>
          <a:xfrm>
            <a:off x="1270000" y="6362700"/>
            <a:ext cx="10464800" cy="609600"/>
          </a:xfrm>
          <a:prstGeom prst="rect">
            <a:avLst/>
          </a:prstGeom>
        </p:spPr>
        <p:txBody>
          <a:bodyPr anchor="t">
            <a:spAutoFit/>
          </a:bodyPr>
          <a:lstStyle>
            <a:lvl1pPr marL="0" indent="0" algn="ctr">
              <a:spcBef>
                <a:spcPts val="1200"/>
              </a:spcBef>
              <a:buSzTx/>
              <a:buNone/>
              <a:defRPr sz="3000" i="1">
                <a:solidFill>
                  <a:srgbClr val="5C86B9"/>
                </a:solidFill>
                <a:latin typeface="Palatino"/>
                <a:ea typeface="Palatino"/>
                <a:cs typeface="Palatino"/>
                <a:sym typeface="Palatino"/>
              </a:defRPr>
            </a:lvl1pPr>
          </a:lstStyle>
          <a:p>
            <a:r>
              <a:t>–Johnny Appleseed</a:t>
            </a:r>
          </a:p>
        </p:txBody>
      </p:sp>
      <p:sp>
        <p:nvSpPr>
          <p:cNvPr id="148" name="Slide Number"/>
          <p:cNvSpPr txBox="1">
            <a:spLocks noGrp="1"/>
          </p:cNvSpPr>
          <p:nvPr>
            <p:ph type="sldNum" sz="quarter" idx="2"/>
          </p:nvPr>
        </p:nvSpPr>
        <p:spPr>
          <a:xfrm>
            <a:off x="12331700" y="9220200"/>
            <a:ext cx="317500" cy="355600"/>
          </a:xfrm>
          <a:prstGeom prst="rect">
            <a:avLst/>
          </a:prstGeom>
        </p:spPr>
        <p:txBody>
          <a:bodyPr/>
          <a:lstStyle>
            <a:lvl1pPr>
              <a:defRPr>
                <a:solidFill>
                  <a:srgbClr val="324863"/>
                </a:solidFill>
                <a:latin typeface="Palatino"/>
                <a:ea typeface="Palatino"/>
                <a:cs typeface="Palatino"/>
                <a:sym typeface="Palatino"/>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 name="Diamond"/>
          <p:cNvSpPr/>
          <p:nvPr/>
        </p:nvSpPr>
        <p:spPr>
          <a:xfrm>
            <a:off x="406400" y="2565400"/>
            <a:ext cx="12192001" cy="1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12700">
            <a:solidFill>
              <a:srgbClr val="7996B9"/>
            </a:solidFill>
            <a:miter lim="400000"/>
          </a:ln>
        </p:spPr>
        <p:txBody>
          <a:bodyPr lIns="0" tIns="0" rIns="0" bIns="0"/>
          <a:lstStyle/>
          <a:p>
            <a:pPr algn="l" defTabSz="457200">
              <a:defRPr sz="1200" b="0">
                <a:latin typeface="Helvetica"/>
                <a:ea typeface="Helvetica"/>
                <a:cs typeface="Helvetica"/>
                <a:sym typeface="Helvetica"/>
              </a:defRPr>
            </a:pPr>
            <a:endParaRPr/>
          </a:p>
        </p:txBody>
      </p:sp>
      <p:sp>
        <p:nvSpPr>
          <p:cNvPr id="156" name="Diamond"/>
          <p:cNvSpPr/>
          <p:nvPr/>
        </p:nvSpPr>
        <p:spPr>
          <a:xfrm>
            <a:off x="406400" y="2616200"/>
            <a:ext cx="12192001" cy="1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12700">
            <a:solidFill>
              <a:srgbClr val="7996B9"/>
            </a:solidFill>
            <a:miter lim="400000"/>
          </a:ln>
        </p:spPr>
        <p:txBody>
          <a:bodyPr lIns="0" tIns="0" rIns="0" bIns="0"/>
          <a:lstStyle/>
          <a:p>
            <a:pPr algn="l" defTabSz="457200">
              <a:defRPr sz="1200" b="0">
                <a:latin typeface="Helvetica"/>
                <a:ea typeface="Helvetica"/>
                <a:cs typeface="Helvetica"/>
                <a:sym typeface="Helvetica"/>
              </a:defRPr>
            </a:pPr>
            <a:endParaRPr/>
          </a:p>
        </p:txBody>
      </p:sp>
      <p:sp>
        <p:nvSpPr>
          <p:cNvPr id="157" name="Title Text"/>
          <p:cNvSpPr txBox="1">
            <a:spLocks noGrp="1"/>
          </p:cNvSpPr>
          <p:nvPr>
            <p:ph type="title"/>
          </p:nvPr>
        </p:nvSpPr>
        <p:spPr>
          <a:xfrm>
            <a:off x="355600" y="444500"/>
            <a:ext cx="12293600" cy="2044700"/>
          </a:xfrm>
          <a:prstGeom prst="rect">
            <a:avLst/>
          </a:prstGeom>
        </p:spPr>
        <p:txBody>
          <a:bodyPr/>
          <a:lstStyle>
            <a:lvl1pPr algn="l">
              <a:defRPr sz="6400" spc="-128">
                <a:solidFill>
                  <a:srgbClr val="314864"/>
                </a:solidFill>
                <a:latin typeface="Didot"/>
                <a:ea typeface="Didot"/>
                <a:cs typeface="Didot"/>
                <a:sym typeface="Didot"/>
              </a:defRPr>
            </a:lvl1pPr>
          </a:lstStyle>
          <a:p>
            <a:r>
              <a:t>Title Text</a:t>
            </a:r>
          </a:p>
        </p:txBody>
      </p:sp>
      <p:sp>
        <p:nvSpPr>
          <p:cNvPr id="158" name="Body Level One…"/>
          <p:cNvSpPr txBox="1">
            <a:spLocks noGrp="1"/>
          </p:cNvSpPr>
          <p:nvPr>
            <p:ph type="body" idx="1"/>
          </p:nvPr>
        </p:nvSpPr>
        <p:spPr>
          <a:xfrm>
            <a:off x="355600" y="2984500"/>
            <a:ext cx="12293600" cy="6324600"/>
          </a:xfrm>
          <a:prstGeom prst="rect">
            <a:avLst/>
          </a:prstGeom>
        </p:spPr>
        <p:txBody>
          <a:bodyPr/>
          <a:lstStyle>
            <a:lvl1pPr marL="508000" indent="-508000">
              <a:buClr>
                <a:srgbClr val="5C86B9"/>
              </a:buClr>
              <a:buSzPct val="70000"/>
              <a:buFont typeface="Zapf Dingbats"/>
              <a:buChar char="✤"/>
              <a:defRPr sz="3800">
                <a:latin typeface="Palatino"/>
                <a:ea typeface="Palatino"/>
                <a:cs typeface="Palatino"/>
                <a:sym typeface="Palatino"/>
              </a:defRPr>
            </a:lvl1pPr>
            <a:lvl2pPr marL="1016000" indent="-508000">
              <a:buClr>
                <a:srgbClr val="5C86B9"/>
              </a:buClr>
              <a:buSzPct val="70000"/>
              <a:buFont typeface="Zapf Dingbats"/>
              <a:buChar char="✤"/>
              <a:defRPr sz="3800">
                <a:latin typeface="Palatino"/>
                <a:ea typeface="Palatino"/>
                <a:cs typeface="Palatino"/>
                <a:sym typeface="Palatino"/>
              </a:defRPr>
            </a:lvl2pPr>
            <a:lvl3pPr marL="1524000" indent="-508000">
              <a:buClr>
                <a:srgbClr val="5C86B9"/>
              </a:buClr>
              <a:buSzPct val="70000"/>
              <a:buFont typeface="Zapf Dingbats"/>
              <a:buChar char="✤"/>
              <a:defRPr sz="3800">
                <a:latin typeface="Palatino"/>
                <a:ea typeface="Palatino"/>
                <a:cs typeface="Palatino"/>
                <a:sym typeface="Palatino"/>
              </a:defRPr>
            </a:lvl3pPr>
            <a:lvl4pPr marL="2032000" indent="-508000">
              <a:buClr>
                <a:srgbClr val="5C86B9"/>
              </a:buClr>
              <a:buSzPct val="70000"/>
              <a:buFont typeface="Zapf Dingbats"/>
              <a:buChar char="✤"/>
              <a:defRPr sz="3800">
                <a:latin typeface="Palatino"/>
                <a:ea typeface="Palatino"/>
                <a:cs typeface="Palatino"/>
                <a:sym typeface="Palatino"/>
              </a:defRPr>
            </a:lvl4pPr>
            <a:lvl5pPr marL="2540000" indent="-508000">
              <a:buClr>
                <a:srgbClr val="5C86B9"/>
              </a:buClr>
              <a:buSzPct val="70000"/>
              <a:buFont typeface="Zapf Dingbats"/>
              <a:buChar char="✤"/>
              <a:defRPr sz="3800">
                <a:latin typeface="Palatino"/>
                <a:ea typeface="Palatino"/>
                <a:cs typeface="Palatino"/>
                <a:sym typeface="Palatino"/>
              </a:defRPr>
            </a:lvl5pPr>
          </a:lstStyle>
          <a:p>
            <a:r>
              <a:t>Body Level One</a:t>
            </a:r>
          </a:p>
          <a:p>
            <a:pPr lvl="1"/>
            <a:r>
              <a:t>Body Level Two</a:t>
            </a:r>
          </a:p>
          <a:p>
            <a:pPr lvl="2"/>
            <a:r>
              <a:t>Body Level Three</a:t>
            </a:r>
          </a:p>
          <a:p>
            <a:pPr lvl="3"/>
            <a:r>
              <a:t>Body Level Four</a:t>
            </a:r>
          </a:p>
          <a:p>
            <a:pPr lvl="4"/>
            <a:r>
              <a:t>Body Level Five</a:t>
            </a:r>
          </a:p>
        </p:txBody>
      </p:sp>
      <p:sp>
        <p:nvSpPr>
          <p:cNvPr id="159" name="Slide Number"/>
          <p:cNvSpPr txBox="1">
            <a:spLocks noGrp="1"/>
          </p:cNvSpPr>
          <p:nvPr>
            <p:ph type="sldNum" sz="quarter" idx="2"/>
          </p:nvPr>
        </p:nvSpPr>
        <p:spPr>
          <a:xfrm>
            <a:off x="12331700" y="9220200"/>
            <a:ext cx="317500" cy="355600"/>
          </a:xfrm>
          <a:prstGeom prst="rect">
            <a:avLst/>
          </a:prstGeom>
        </p:spPr>
        <p:txBody>
          <a:bodyPr/>
          <a:lstStyle>
            <a:lvl1pPr>
              <a:defRPr>
                <a:solidFill>
                  <a:srgbClr val="314864"/>
                </a:solidFill>
                <a:latin typeface="Palatino"/>
                <a:ea typeface="Palatino"/>
                <a:cs typeface="Palatino"/>
                <a:sym typeface="Palatino"/>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66" name="Title Text"/>
          <p:cNvSpPr txBox="1">
            <a:spLocks noGrp="1"/>
          </p:cNvSpPr>
          <p:nvPr>
            <p:ph type="title"/>
          </p:nvPr>
        </p:nvSpPr>
        <p:spPr>
          <a:xfrm>
            <a:off x="1270000" y="3225800"/>
            <a:ext cx="10464800" cy="3302000"/>
          </a:xfrm>
          <a:prstGeom prst="rect">
            <a:avLst/>
          </a:prstGeom>
        </p:spPr>
        <p:txBody>
          <a:bodyPr/>
          <a:lstStyle>
            <a:lvl1pPr>
              <a:defRPr>
                <a:latin typeface="Helvetica Light"/>
                <a:ea typeface="Helvetica Light"/>
                <a:cs typeface="Helvetica Light"/>
                <a:sym typeface="Helvetica Light"/>
              </a:defRPr>
            </a:lvl1pPr>
          </a:lstStyle>
          <a:p>
            <a:r>
              <a:t>Title Text</a:t>
            </a:r>
          </a:p>
        </p:txBody>
      </p:sp>
      <p:sp>
        <p:nvSpPr>
          <p:cNvPr id="167" name="Slide Number"/>
          <p:cNvSpPr txBox="1">
            <a:spLocks noGrp="1"/>
          </p:cNvSpPr>
          <p:nvPr>
            <p:ph type="sldNum" sz="quarter" idx="2"/>
          </p:nvPr>
        </p:nvSpPr>
        <p:spPr>
          <a:xfrm>
            <a:off x="6311798" y="9251950"/>
            <a:ext cx="368504" cy="381000"/>
          </a:xfrm>
          <a:prstGeom prst="rect">
            <a:avLst/>
          </a:prstGeom>
        </p:spPr>
        <p:txBody>
          <a:bodyPr/>
          <a:lstStyle>
            <a:lvl1pPr>
              <a:defRPr sz="18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74"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75" name="Slide Number"/>
          <p:cNvSpPr txBox="1">
            <a:spLocks noGrp="1"/>
          </p:cNvSpPr>
          <p:nvPr>
            <p:ph type="sldNum" sz="quarter" idx="2"/>
          </p:nvPr>
        </p:nvSpPr>
        <p:spPr>
          <a:xfrm>
            <a:off x="6311798" y="9251950"/>
            <a:ext cx="368504" cy="381000"/>
          </a:xfrm>
          <a:prstGeom prst="rect">
            <a:avLst/>
          </a:prstGeom>
        </p:spPr>
        <p:txBody>
          <a:bodyPr/>
          <a:lstStyle>
            <a:lvl1pPr>
              <a:defRPr sz="18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82"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83"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pic>
        <p:nvPicPr>
          <p:cNvPr id="184" name="bitlab.pdf" descr="bitlab.pdf"/>
          <p:cNvPicPr>
            <a:picLocks noChangeAspect="1"/>
          </p:cNvPicPr>
          <p:nvPr/>
        </p:nvPicPr>
        <p:blipFill>
          <a:blip r:embed="rId2">
            <a:extLst/>
          </a:blip>
          <a:stretch>
            <a:fillRect/>
          </a:stretch>
        </p:blipFill>
        <p:spPr>
          <a:xfrm>
            <a:off x="0" y="8343900"/>
            <a:ext cx="4394200" cy="1409700"/>
          </a:xfrm>
          <a:prstGeom prst="rect">
            <a:avLst/>
          </a:prstGeom>
          <a:ln w="12700">
            <a:miter lim="400000"/>
          </a:ln>
        </p:spPr>
      </p:pic>
      <p:pic>
        <p:nvPicPr>
          <p:cNvPr id="185" name="wordmark_green_RGB.pdf" descr="wordmark_green_RGB.pdf"/>
          <p:cNvPicPr>
            <a:picLocks noChangeAspect="1"/>
          </p:cNvPicPr>
          <p:nvPr/>
        </p:nvPicPr>
        <p:blipFill>
          <a:blip r:embed="rId3">
            <a:extLst/>
          </a:blip>
          <a:stretch>
            <a:fillRect/>
          </a:stretch>
        </p:blipFill>
        <p:spPr>
          <a:xfrm>
            <a:off x="9867900" y="8851900"/>
            <a:ext cx="3429000" cy="1143000"/>
          </a:xfrm>
          <a:prstGeom prst="rect">
            <a:avLst/>
          </a:prstGeom>
          <a:ln w="12700">
            <a:miter lim="400000"/>
          </a:ln>
        </p:spPr>
      </p:pic>
      <p:sp>
        <p:nvSpPr>
          <p:cNvPr id="186"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193" name="Triangle"/>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76200">
            <a:solidFill>
              <a:srgbClr val="444444">
                <a:alpha val="30000"/>
              </a:srgbClr>
            </a:solidFill>
            <a:miter lim="400000"/>
          </a:ln>
        </p:spPr>
        <p:txBody>
          <a:bodyPr lIns="50800" tIns="50800" rIns="50800" bIns="50800" anchor="ctr"/>
          <a:lstStyle/>
          <a:p>
            <a:pPr algn="l" defTabSz="457200">
              <a:defRPr sz="1200" b="0">
                <a:latin typeface="Helvetica"/>
                <a:ea typeface="Helvetica"/>
                <a:cs typeface="Helvetica"/>
                <a:sym typeface="Helvetica"/>
              </a:defRPr>
            </a:pPr>
            <a:endParaRPr/>
          </a:p>
        </p:txBody>
      </p:sp>
      <p:sp>
        <p:nvSpPr>
          <p:cNvPr id="194" name="Triangle"/>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50800" tIns="50800" rIns="50800" bIns="50800" anchor="ctr"/>
          <a:lstStyle/>
          <a:p>
            <a:pPr algn="l" defTabSz="457200">
              <a:defRPr sz="1200" b="0">
                <a:latin typeface="Helvetica"/>
                <a:ea typeface="Helvetica"/>
                <a:cs typeface="Helvetica"/>
                <a:sym typeface="Helvetica"/>
              </a:defRPr>
            </a:pPr>
            <a:endParaRPr/>
          </a:p>
        </p:txBody>
      </p:sp>
      <p:sp>
        <p:nvSpPr>
          <p:cNvPr id="195" name="–Johnny Appleseed"/>
          <p:cNvSpPr>
            <a:spLocks noGrp="1"/>
          </p:cNvSpPr>
          <p:nvPr>
            <p:ph type="body" sz="quarter" idx="13"/>
          </p:nvPr>
        </p:nvSpPr>
        <p:spPr>
          <a:xfrm>
            <a:off x="508000" y="5918200"/>
            <a:ext cx="11988800" cy="533400"/>
          </a:xfrm>
          <a:prstGeom prst="rect">
            <a:avLst/>
          </a:prstGeom>
        </p:spPr>
        <p:txBody>
          <a:bodyPr anchor="t">
            <a:spAutoFit/>
          </a:bodyPr>
          <a:lstStyle>
            <a:lvl1pPr marL="0" indent="0" algn="ctr">
              <a:lnSpc>
                <a:spcPct val="140000"/>
              </a:lnSpc>
              <a:spcBef>
                <a:spcPts val="0"/>
              </a:spcBef>
              <a:buSzTx/>
              <a:buNone/>
              <a:defRPr sz="3000" i="1">
                <a:solidFill>
                  <a:srgbClr val="9D9D9D"/>
                </a:solidFill>
                <a:latin typeface="Gill Sans"/>
                <a:ea typeface="Gill Sans"/>
                <a:cs typeface="Gill Sans"/>
                <a:sym typeface="Gill Sans"/>
              </a:defRPr>
            </a:lvl1pPr>
          </a:lstStyle>
          <a:p>
            <a:r>
              <a:t>–Johnny Appleseed</a:t>
            </a:r>
          </a:p>
        </p:txBody>
      </p:sp>
      <p:sp>
        <p:nvSpPr>
          <p:cNvPr id="196" name="“Type a quote here.”"/>
          <p:cNvSpPr>
            <a:spLocks noGrp="1"/>
          </p:cNvSpPr>
          <p:nvPr>
            <p:ph type="body" sz="quarter" idx="14"/>
          </p:nvPr>
        </p:nvSpPr>
        <p:spPr>
          <a:xfrm>
            <a:off x="1270000" y="4298950"/>
            <a:ext cx="10464800" cy="622300"/>
          </a:xfrm>
          <a:prstGeom prst="rect">
            <a:avLst/>
          </a:prstGeom>
        </p:spPr>
        <p:txBody>
          <a:bodyPr>
            <a:spAutoFit/>
          </a:bodyPr>
          <a:lstStyle>
            <a:lvl1pPr marL="0" indent="0" algn="ctr">
              <a:lnSpc>
                <a:spcPct val="120000"/>
              </a:lnSpc>
              <a:spcBef>
                <a:spcPts val="0"/>
              </a:spcBef>
              <a:buSzTx/>
              <a:buNone/>
              <a:defRPr sz="3600">
                <a:solidFill>
                  <a:srgbClr val="606060"/>
                </a:solidFill>
                <a:latin typeface="Gill Sans"/>
                <a:ea typeface="Gill Sans"/>
                <a:cs typeface="Gill Sans"/>
                <a:sym typeface="Gill Sans"/>
              </a:defRPr>
            </a:lvl1pPr>
          </a:lstStyle>
          <a:p>
            <a:r>
              <a:t>“Type a quote here.” </a:t>
            </a:r>
          </a:p>
        </p:txBody>
      </p:sp>
      <p:sp>
        <p:nvSpPr>
          <p:cNvPr id="197" name="Slide Number"/>
          <p:cNvSpPr txBox="1">
            <a:spLocks noGrp="1"/>
          </p:cNvSpPr>
          <p:nvPr>
            <p:ph type="sldNum" sz="quarter" idx="2"/>
          </p:nvPr>
        </p:nvSpPr>
        <p:spPr>
          <a:xfrm>
            <a:off x="12166701" y="8763000"/>
            <a:ext cx="342901" cy="368300"/>
          </a:xfrm>
          <a:prstGeom prst="rect">
            <a:avLst/>
          </a:prstGeom>
        </p:spPr>
        <p:txBody>
          <a:bodyPr/>
          <a:lstStyle>
            <a:lvl1pPr>
              <a:defRPr sz="1800">
                <a:solidFill>
                  <a:srgbClr val="60606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04" name="Triangle"/>
          <p:cNvSpPr/>
          <p:nvPr/>
        </p:nvSpPr>
        <p:spPr>
          <a:xfrm>
            <a:off x="508000" y="2578100"/>
            <a:ext cx="119888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50800" tIns="50800" rIns="50800" bIns="50800" anchor="ctr"/>
          <a:lstStyle/>
          <a:p>
            <a:pPr algn="l" defTabSz="457200">
              <a:defRPr sz="1200" b="0">
                <a:latin typeface="Helvetica"/>
                <a:ea typeface="Helvetica"/>
                <a:cs typeface="Helvetica"/>
                <a:sym typeface="Helvetica"/>
              </a:defRPr>
            </a:pPr>
            <a:endParaRPr/>
          </a:p>
        </p:txBody>
      </p:sp>
      <p:sp>
        <p:nvSpPr>
          <p:cNvPr id="205" name="Triangle"/>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76200">
            <a:solidFill>
              <a:srgbClr val="444444">
                <a:alpha val="30000"/>
              </a:srgbClr>
            </a:solidFill>
            <a:miter lim="400000"/>
          </a:ln>
        </p:spPr>
        <p:txBody>
          <a:bodyPr lIns="50800" tIns="50800" rIns="50800" bIns="50800" anchor="ctr"/>
          <a:lstStyle/>
          <a:p>
            <a:pPr algn="l" defTabSz="457200">
              <a:defRPr sz="1200" b="0">
                <a:latin typeface="Helvetica"/>
                <a:ea typeface="Helvetica"/>
                <a:cs typeface="Helvetica"/>
                <a:sym typeface="Helvetica"/>
              </a:defRPr>
            </a:pPr>
            <a:endParaRPr/>
          </a:p>
        </p:txBody>
      </p:sp>
      <p:sp>
        <p:nvSpPr>
          <p:cNvPr id="206" name="Triangle"/>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50800" tIns="50800" rIns="50800" bIns="50800" anchor="ctr"/>
          <a:lstStyle/>
          <a:p>
            <a:pPr algn="l" defTabSz="457200">
              <a:defRPr sz="1200" b="0">
                <a:latin typeface="Helvetica"/>
                <a:ea typeface="Helvetica"/>
                <a:cs typeface="Helvetica"/>
                <a:sym typeface="Helvetica"/>
              </a:defRPr>
            </a:pPr>
            <a:endParaRPr/>
          </a:p>
        </p:txBody>
      </p:sp>
      <p:sp>
        <p:nvSpPr>
          <p:cNvPr id="207" name="Title Text"/>
          <p:cNvSpPr txBox="1">
            <a:spLocks noGrp="1"/>
          </p:cNvSpPr>
          <p:nvPr>
            <p:ph type="title"/>
          </p:nvPr>
        </p:nvSpPr>
        <p:spPr>
          <a:xfrm>
            <a:off x="508000" y="596900"/>
            <a:ext cx="11988800" cy="1905000"/>
          </a:xfrm>
          <a:prstGeom prst="rect">
            <a:avLst/>
          </a:prstGeom>
        </p:spPr>
        <p:txBody>
          <a:bodyPr/>
          <a:lstStyle>
            <a:lvl1pPr algn="l">
              <a:lnSpc>
                <a:spcPct val="90000"/>
              </a:lnSpc>
              <a:defRPr sz="6400" cap="all">
                <a:solidFill>
                  <a:srgbClr val="606060"/>
                </a:solidFill>
                <a:latin typeface="Gill Sans Light"/>
                <a:ea typeface="Gill Sans Light"/>
                <a:cs typeface="Gill Sans Light"/>
                <a:sym typeface="Gill Sans Light"/>
              </a:defRPr>
            </a:lvl1pPr>
          </a:lstStyle>
          <a:p>
            <a:r>
              <a:t>Title Text</a:t>
            </a:r>
          </a:p>
        </p:txBody>
      </p:sp>
      <p:sp>
        <p:nvSpPr>
          <p:cNvPr id="208" name="Body Level One…"/>
          <p:cNvSpPr txBox="1">
            <a:spLocks noGrp="1"/>
          </p:cNvSpPr>
          <p:nvPr>
            <p:ph type="body" idx="1"/>
          </p:nvPr>
        </p:nvSpPr>
        <p:spPr>
          <a:xfrm>
            <a:off x="508000" y="3035300"/>
            <a:ext cx="11988800" cy="5727700"/>
          </a:xfrm>
          <a:prstGeom prst="rect">
            <a:avLst/>
          </a:prstGeom>
        </p:spPr>
        <p:txBody>
          <a:bodyPr/>
          <a:lstStyle>
            <a:lvl1pPr marL="419100" indent="-419100">
              <a:buSzPct val="30000"/>
              <a:buBlip>
                <a:blip r:embed="rId3"/>
              </a:buBlip>
              <a:defRPr sz="3400">
                <a:solidFill>
                  <a:srgbClr val="606060"/>
                </a:solidFill>
                <a:latin typeface="Gill Sans"/>
                <a:ea typeface="Gill Sans"/>
                <a:cs typeface="Gill Sans"/>
                <a:sym typeface="Gill Sans"/>
              </a:defRPr>
            </a:lvl1pPr>
            <a:lvl2pPr marL="838200" indent="-419100">
              <a:buSzPct val="30000"/>
              <a:buBlip>
                <a:blip r:embed="rId3"/>
              </a:buBlip>
              <a:defRPr sz="3400">
                <a:solidFill>
                  <a:srgbClr val="606060"/>
                </a:solidFill>
                <a:latin typeface="Gill Sans"/>
                <a:ea typeface="Gill Sans"/>
                <a:cs typeface="Gill Sans"/>
                <a:sym typeface="Gill Sans"/>
              </a:defRPr>
            </a:lvl2pPr>
            <a:lvl3pPr marL="1257300" indent="-419100">
              <a:buSzPct val="30000"/>
              <a:buBlip>
                <a:blip r:embed="rId3"/>
              </a:buBlip>
              <a:defRPr sz="3400">
                <a:solidFill>
                  <a:srgbClr val="606060"/>
                </a:solidFill>
                <a:latin typeface="Gill Sans"/>
                <a:ea typeface="Gill Sans"/>
                <a:cs typeface="Gill Sans"/>
                <a:sym typeface="Gill Sans"/>
              </a:defRPr>
            </a:lvl3pPr>
            <a:lvl4pPr marL="1676400" indent="-419100">
              <a:buSzPct val="30000"/>
              <a:buBlip>
                <a:blip r:embed="rId3"/>
              </a:buBlip>
              <a:defRPr sz="3400">
                <a:solidFill>
                  <a:srgbClr val="606060"/>
                </a:solidFill>
                <a:latin typeface="Gill Sans"/>
                <a:ea typeface="Gill Sans"/>
                <a:cs typeface="Gill Sans"/>
                <a:sym typeface="Gill Sans"/>
              </a:defRPr>
            </a:lvl4pPr>
            <a:lvl5pPr marL="2095500" indent="-419100">
              <a:buSzPct val="30000"/>
              <a:buBlip>
                <a:blip r:embed="rId3"/>
              </a:buBlip>
              <a:defRPr sz="3400">
                <a:solidFill>
                  <a:srgbClr val="606060"/>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09" name="Slide Number"/>
          <p:cNvSpPr txBox="1">
            <a:spLocks noGrp="1"/>
          </p:cNvSpPr>
          <p:nvPr>
            <p:ph type="sldNum" sz="quarter" idx="2"/>
          </p:nvPr>
        </p:nvSpPr>
        <p:spPr>
          <a:xfrm>
            <a:off x="12166701" y="8763000"/>
            <a:ext cx="342901" cy="368300"/>
          </a:xfrm>
          <a:prstGeom prst="rect">
            <a:avLst/>
          </a:prstGeom>
        </p:spPr>
        <p:txBody>
          <a:bodyPr/>
          <a:lstStyle>
            <a:lvl1pPr>
              <a:defRPr sz="1800">
                <a:solidFill>
                  <a:srgbClr val="60606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16" name="Triangle"/>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76200">
            <a:solidFill>
              <a:srgbClr val="444444">
                <a:alpha val="30000"/>
              </a:srgbClr>
            </a:solidFill>
            <a:miter lim="400000"/>
          </a:ln>
        </p:spPr>
        <p:txBody>
          <a:bodyPr lIns="50800" tIns="50800" rIns="50800" bIns="50800" anchor="ctr"/>
          <a:lstStyle/>
          <a:p>
            <a:pPr algn="l" defTabSz="457200">
              <a:defRPr sz="1200" b="0">
                <a:latin typeface="Helvetica"/>
                <a:ea typeface="Helvetica"/>
                <a:cs typeface="Helvetica"/>
                <a:sym typeface="Helvetica"/>
              </a:defRPr>
            </a:pPr>
            <a:endParaRPr/>
          </a:p>
        </p:txBody>
      </p:sp>
      <p:sp>
        <p:nvSpPr>
          <p:cNvPr id="217" name="Triangle"/>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50800" tIns="50800" rIns="50800" bIns="50800" anchor="ctr"/>
          <a:lstStyle/>
          <a:p>
            <a:pPr algn="l" defTabSz="457200">
              <a:defRPr sz="1200" b="0">
                <a:latin typeface="Helvetica"/>
                <a:ea typeface="Helvetica"/>
                <a:cs typeface="Helvetica"/>
                <a:sym typeface="Helvetica"/>
              </a:defRPr>
            </a:pPr>
            <a:endParaRPr/>
          </a:p>
        </p:txBody>
      </p:sp>
      <p:sp>
        <p:nvSpPr>
          <p:cNvPr id="218" name="Slide Number"/>
          <p:cNvSpPr txBox="1">
            <a:spLocks noGrp="1"/>
          </p:cNvSpPr>
          <p:nvPr>
            <p:ph type="sldNum" sz="quarter" idx="2"/>
          </p:nvPr>
        </p:nvSpPr>
        <p:spPr>
          <a:xfrm>
            <a:off x="12166701" y="8763000"/>
            <a:ext cx="342901" cy="368300"/>
          </a:xfrm>
          <a:prstGeom prst="rect">
            <a:avLst/>
          </a:prstGeom>
        </p:spPr>
        <p:txBody>
          <a:bodyPr/>
          <a:lstStyle>
            <a:lvl1pPr>
              <a:defRPr sz="1800">
                <a:solidFill>
                  <a:srgbClr val="60606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hoto">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25" name="Triangle"/>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76200">
            <a:solidFill>
              <a:srgbClr val="444444">
                <a:alpha val="30000"/>
              </a:srgbClr>
            </a:solidFill>
            <a:miter lim="400000"/>
          </a:ln>
        </p:spPr>
        <p:txBody>
          <a:bodyPr lIns="50800" tIns="50800" rIns="50800" bIns="50800" anchor="ctr"/>
          <a:lstStyle/>
          <a:p>
            <a:pPr algn="l" defTabSz="457200">
              <a:defRPr sz="1200" b="0">
                <a:latin typeface="Helvetica"/>
                <a:ea typeface="Helvetica"/>
                <a:cs typeface="Helvetica"/>
                <a:sym typeface="Helvetica"/>
              </a:defRPr>
            </a:pPr>
            <a:endParaRPr/>
          </a:p>
        </p:txBody>
      </p:sp>
      <p:sp>
        <p:nvSpPr>
          <p:cNvPr id="226" name="Triangle"/>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50800" tIns="50800" rIns="50800" bIns="50800" anchor="ctr"/>
          <a:lstStyle/>
          <a:p>
            <a:pPr algn="l" defTabSz="457200">
              <a:defRPr sz="1200" b="0">
                <a:latin typeface="Helvetica"/>
                <a:ea typeface="Helvetica"/>
                <a:cs typeface="Helvetica"/>
                <a:sym typeface="Helvetica"/>
              </a:defRPr>
            </a:pPr>
            <a:endParaRPr/>
          </a:p>
        </p:txBody>
      </p:sp>
      <p:sp>
        <p:nvSpPr>
          <p:cNvPr id="227"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228" name="Slide Number"/>
          <p:cNvSpPr txBox="1">
            <a:spLocks noGrp="1"/>
          </p:cNvSpPr>
          <p:nvPr>
            <p:ph type="sldNum" sz="quarter" idx="2"/>
          </p:nvPr>
        </p:nvSpPr>
        <p:spPr>
          <a:xfrm>
            <a:off x="12166701" y="8763000"/>
            <a:ext cx="342901" cy="368300"/>
          </a:xfrm>
          <a:prstGeom prst="rect">
            <a:avLst/>
          </a:prstGeom>
        </p:spPr>
        <p:txBody>
          <a:bodyPr/>
          <a:lstStyle>
            <a:lvl1pPr>
              <a:defRPr sz="1800">
                <a:solidFill>
                  <a:srgbClr val="60606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0.gif"/><Relationship Id="rId3" Type="http://schemas.openxmlformats.org/officeDocument/2006/relationships/hyperlink" Target="http://www.smbc-comics.com/?id=2526"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27.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hyperlink" Target="http://www.freepik.com/" TargetMode="External"/><Relationship Id="rId5" Type="http://schemas.openxmlformats.org/officeDocument/2006/relationships/hyperlink" Target="http://www.flaticon.com/" TargetMode="External"/><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hyperlink" Target="http://www.freepik.com/" TargetMode="External"/><Relationship Id="rId5" Type="http://schemas.openxmlformats.org/officeDocument/2006/relationships/hyperlink" Target="http://www.flaticon.com/" TargetMode="External"/><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hyperlink" Target="http://www.freepik.com/" TargetMode="External"/><Relationship Id="rId6" Type="http://schemas.openxmlformats.org/officeDocument/2006/relationships/hyperlink" Target="http://www.flaticon.com/" TargetMode="External"/><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hyperlink" Target="http://www.freepik.com/" TargetMode="External"/><Relationship Id="rId6" Type="http://schemas.openxmlformats.org/officeDocument/2006/relationships/hyperlink" Target="http://www.flaticon.com/" TargetMode="External"/><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hyperlink" Target="http://www.freepik.com/" TargetMode="External"/><Relationship Id="rId6" Type="http://schemas.openxmlformats.org/officeDocument/2006/relationships/hyperlink" Target="http://www.flaticon.com/" TargetMode="External"/><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hyperlink" Target="http://www.freepik.com/" TargetMode="External"/><Relationship Id="rId6" Type="http://schemas.openxmlformats.org/officeDocument/2006/relationships/hyperlink" Target="http://www.flaticon.com/" TargetMode="External"/><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8.png"/><Relationship Id="rId3" Type="http://schemas.openxmlformats.org/officeDocument/2006/relationships/image" Target="../media/image3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mailto:wash@msu.edu" TargetMode="External"/><Relationship Id="rId3" Type="http://schemas.openxmlformats.org/officeDocument/2006/relationships/hyperlink" Target="http://rickwash.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he Role of Human Decisions in Computer Security Systems"/>
          <p:cNvSpPr txBox="1">
            <a:spLocks noGrp="1"/>
          </p:cNvSpPr>
          <p:nvPr>
            <p:ph type="ctrTitle"/>
          </p:nvPr>
        </p:nvSpPr>
        <p:spPr>
          <a:prstGeom prst="rect">
            <a:avLst/>
          </a:prstGeom>
        </p:spPr>
        <p:txBody>
          <a:bodyPr/>
          <a:lstStyle>
            <a:lvl1pPr defTabSz="502412">
              <a:defRPr sz="6880"/>
            </a:lvl1pPr>
          </a:lstStyle>
          <a:p>
            <a:r>
              <a:t>The Role of Human Decisions in Computer Security Systems</a:t>
            </a:r>
          </a:p>
        </p:txBody>
      </p:sp>
      <p:sp>
        <p:nvSpPr>
          <p:cNvPr id="238" name="Rick Wash…"/>
          <p:cNvSpPr txBox="1">
            <a:spLocks noGrp="1"/>
          </p:cNvSpPr>
          <p:nvPr>
            <p:ph type="subTitle" sz="quarter" idx="1"/>
          </p:nvPr>
        </p:nvSpPr>
        <p:spPr>
          <a:xfrm>
            <a:off x="1270000" y="5041900"/>
            <a:ext cx="10464800" cy="1962696"/>
          </a:xfrm>
          <a:prstGeom prst="rect">
            <a:avLst/>
          </a:prstGeom>
        </p:spPr>
        <p:txBody>
          <a:bodyPr/>
          <a:lstStyle/>
          <a:p>
            <a:r>
              <a:t>Rick Wash</a:t>
            </a:r>
          </a:p>
          <a:p>
            <a:r>
              <a:t>Associate Professor</a:t>
            </a:r>
          </a:p>
          <a:p>
            <a:r>
              <a:t>Michigan State University</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 name="msu-advice-full-unredacted.png" descr="msu-advice-full-unredacted.png"/>
          <p:cNvPicPr>
            <a:picLocks noChangeAspect="1"/>
          </p:cNvPicPr>
          <p:nvPr/>
        </p:nvPicPr>
        <p:blipFill>
          <a:blip r:embed="rId3">
            <a:extLst/>
          </a:blip>
          <a:stretch>
            <a:fillRect/>
          </a:stretch>
        </p:blipFill>
        <p:spPr>
          <a:xfrm>
            <a:off x="158750" y="2590800"/>
            <a:ext cx="12687300" cy="45720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How do people make choices about password re-use?"/>
          <p:cNvSpPr txBox="1"/>
          <p:nvPr/>
        </p:nvSpPr>
        <p:spPr>
          <a:xfrm>
            <a:off x="911707" y="3848099"/>
            <a:ext cx="11181386" cy="205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b="0">
                <a:latin typeface="Helvetica Light"/>
                <a:ea typeface="Helvetica Light"/>
                <a:cs typeface="Helvetica Light"/>
                <a:sym typeface="Helvetica Light"/>
              </a:defRPr>
            </a:lvl1pPr>
          </a:lstStyle>
          <a:p>
            <a:r>
              <a:rPr dirty="0"/>
              <a:t>How do people make choices </a:t>
            </a:r>
            <a:endParaRPr lang="en-US" dirty="0" smtClean="0"/>
          </a:p>
          <a:p>
            <a:r>
              <a:rPr dirty="0" smtClean="0"/>
              <a:t>about </a:t>
            </a:r>
            <a:r>
              <a:rPr dirty="0"/>
              <a:t>password re-use?</a:t>
            </a: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tudy details"/>
          <p:cNvSpPr txBox="1"/>
          <p:nvPr/>
        </p:nvSpPr>
        <p:spPr>
          <a:xfrm>
            <a:off x="4096664" y="514349"/>
            <a:ext cx="4811472"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b="0">
                <a:latin typeface="Helvetica Light"/>
                <a:ea typeface="Helvetica Light"/>
                <a:cs typeface="Helvetica Light"/>
                <a:sym typeface="Helvetica Light"/>
              </a:defRPr>
            </a:lvl1pPr>
          </a:lstStyle>
          <a:p>
            <a:r>
              <a:t>Study details</a:t>
            </a:r>
          </a:p>
        </p:txBody>
      </p:sp>
      <p:sp>
        <p:nvSpPr>
          <p:cNvPr id="282" name="Browser Plugin"/>
          <p:cNvSpPr txBox="1"/>
          <p:nvPr/>
        </p:nvSpPr>
        <p:spPr>
          <a:xfrm>
            <a:off x="4657026" y="2603500"/>
            <a:ext cx="369074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b="0" i="1">
                <a:latin typeface="Helvetica"/>
                <a:ea typeface="Helvetica"/>
                <a:cs typeface="Helvetica"/>
                <a:sym typeface="Helvetica"/>
              </a:defRPr>
            </a:lvl1pPr>
          </a:lstStyle>
          <a:p>
            <a:r>
              <a:t>Browser Plugin</a:t>
            </a:r>
          </a:p>
        </p:txBody>
      </p:sp>
      <p:sp>
        <p:nvSpPr>
          <p:cNvPr id="283" name="Collect Password use:…"/>
          <p:cNvSpPr txBox="1"/>
          <p:nvPr/>
        </p:nvSpPr>
        <p:spPr>
          <a:xfrm>
            <a:off x="3446208" y="5721337"/>
            <a:ext cx="6112384"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b="0">
                <a:latin typeface="Helvetica Light"/>
                <a:ea typeface="Helvetica Light"/>
                <a:cs typeface="Helvetica Light"/>
                <a:sym typeface="Helvetica Light"/>
              </a:defRPr>
            </a:pPr>
            <a:r>
              <a:t>Collect Password use: </a:t>
            </a:r>
          </a:p>
          <a:p>
            <a:pPr>
              <a:defRPr sz="4200" b="0">
                <a:latin typeface="Helvetica Light"/>
                <a:ea typeface="Helvetica Light"/>
                <a:cs typeface="Helvetica Light"/>
                <a:sym typeface="Helvetica Light"/>
              </a:defRPr>
            </a:pPr>
            <a:r>
              <a:t>Measure, hash password</a:t>
            </a:r>
          </a:p>
        </p:txBody>
      </p:sp>
      <p:sp>
        <p:nvSpPr>
          <p:cNvPr id="284" name="Observe ALL websites visited"/>
          <p:cNvSpPr txBox="1"/>
          <p:nvPr/>
        </p:nvSpPr>
        <p:spPr>
          <a:xfrm>
            <a:off x="2903207" y="4162418"/>
            <a:ext cx="71983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b="0">
                <a:latin typeface="Helvetica Light"/>
                <a:ea typeface="Helvetica Light"/>
                <a:cs typeface="Helvetica Light"/>
                <a:sym typeface="Helvetica Light"/>
              </a:defRPr>
            </a:lvl1pPr>
          </a:lstStyle>
          <a:p>
            <a:r>
              <a:t>Observe ALL websites visited</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tudy details"/>
          <p:cNvSpPr txBox="1"/>
          <p:nvPr/>
        </p:nvSpPr>
        <p:spPr>
          <a:xfrm>
            <a:off x="4096664" y="514349"/>
            <a:ext cx="4811472"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b="0">
                <a:latin typeface="Helvetica Light"/>
                <a:ea typeface="Helvetica Light"/>
                <a:cs typeface="Helvetica Light"/>
                <a:sym typeface="Helvetica Light"/>
              </a:defRPr>
            </a:lvl1pPr>
          </a:lstStyle>
          <a:p>
            <a:r>
              <a:t>Study details</a:t>
            </a:r>
          </a:p>
        </p:txBody>
      </p:sp>
      <p:sp>
        <p:nvSpPr>
          <p:cNvPr id="289" name="134 University Students…"/>
          <p:cNvSpPr txBox="1"/>
          <p:nvPr/>
        </p:nvSpPr>
        <p:spPr>
          <a:xfrm>
            <a:off x="3555022" y="2190569"/>
            <a:ext cx="5894756"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b="0">
                <a:latin typeface="Helvetica Light"/>
                <a:ea typeface="Helvetica Light"/>
                <a:cs typeface="Helvetica Light"/>
                <a:sym typeface="Helvetica Light"/>
              </a:defRPr>
            </a:pPr>
            <a:r>
              <a:t>134 University Students</a:t>
            </a:r>
          </a:p>
          <a:p>
            <a:pPr>
              <a:defRPr sz="4200" b="0">
                <a:latin typeface="Helvetica Light"/>
                <a:ea typeface="Helvetica Light"/>
                <a:cs typeface="Helvetica Light"/>
                <a:sym typeface="Helvetica Light"/>
              </a:defRPr>
            </a:pPr>
            <a:r>
              <a:t>(Excluding Comp Sci)</a:t>
            </a:r>
          </a:p>
        </p:txBody>
      </p:sp>
      <p:sp>
        <p:nvSpPr>
          <p:cNvPr id="290" name="53% Women…"/>
          <p:cNvSpPr txBox="1"/>
          <p:nvPr/>
        </p:nvSpPr>
        <p:spPr>
          <a:xfrm>
            <a:off x="4863985" y="5297790"/>
            <a:ext cx="3276830"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b="0">
                <a:latin typeface="Helvetica Light"/>
                <a:ea typeface="Helvetica Light"/>
                <a:cs typeface="Helvetica Light"/>
                <a:sym typeface="Helvetica Light"/>
              </a:defRPr>
            </a:pPr>
            <a:r>
              <a:t>53% Women</a:t>
            </a:r>
          </a:p>
          <a:p>
            <a:pPr>
              <a:defRPr sz="4200" b="0">
                <a:latin typeface="Helvetica Light"/>
                <a:ea typeface="Helvetica Light"/>
                <a:cs typeface="Helvetica Light"/>
                <a:sym typeface="Helvetica Light"/>
              </a:defRPr>
            </a:pPr>
            <a:r>
              <a:t>46% Men</a:t>
            </a:r>
          </a:p>
        </p:txBody>
      </p:sp>
      <p:sp>
        <p:nvSpPr>
          <p:cNvPr id="291" name="$70 compensation"/>
          <p:cNvSpPr txBox="1"/>
          <p:nvPr/>
        </p:nvSpPr>
        <p:spPr>
          <a:xfrm>
            <a:off x="4236440" y="7071692"/>
            <a:ext cx="453192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b="0">
                <a:latin typeface="Helvetica Light"/>
                <a:ea typeface="Helvetica Light"/>
                <a:cs typeface="Helvetica Light"/>
                <a:sym typeface="Helvetica Light"/>
              </a:defRPr>
            </a:lvl1pPr>
          </a:lstStyle>
          <a:p>
            <a:r>
              <a:t>$70 compensation</a:t>
            </a:r>
          </a:p>
        </p:txBody>
      </p:sp>
      <p:sp>
        <p:nvSpPr>
          <p:cNvPr id="292" name="Collected data for 6 weeks"/>
          <p:cNvSpPr txBox="1"/>
          <p:nvPr/>
        </p:nvSpPr>
        <p:spPr>
          <a:xfrm>
            <a:off x="3258451" y="4158888"/>
            <a:ext cx="648789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b="0">
                <a:latin typeface="Helvetica Light"/>
                <a:ea typeface="Helvetica Light"/>
                <a:cs typeface="Helvetica Light"/>
                <a:sym typeface="Helvetica Light"/>
              </a:defRPr>
            </a:lvl1pPr>
          </a:lstStyle>
          <a:p>
            <a:r>
              <a:t>Collected data for 6 weeks</a:t>
            </a: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 name="talk_num_pwds.pdf" descr="talk_num_pwds.pdf"/>
          <p:cNvPicPr>
            <a:picLocks noChangeAspect="1"/>
          </p:cNvPicPr>
          <p:nvPr/>
        </p:nvPicPr>
        <p:blipFill>
          <a:blip r:embed="rId3">
            <a:extLst/>
          </a:blip>
          <a:stretch>
            <a:fillRect/>
          </a:stretch>
        </p:blipFill>
        <p:spPr>
          <a:xfrm>
            <a:off x="57500" y="580200"/>
            <a:ext cx="12889800" cy="85932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 name="reuse_ranking.pdf" descr="reuse_ranking.pdf"/>
          <p:cNvPicPr>
            <a:picLocks noChangeAspect="1"/>
          </p:cNvPicPr>
          <p:nvPr/>
        </p:nvPicPr>
        <p:blipFill>
          <a:blip r:embed="rId3">
            <a:extLst/>
          </a:blip>
          <a:stretch>
            <a:fillRect/>
          </a:stretch>
        </p:blipFill>
        <p:spPr>
          <a:xfrm>
            <a:off x="18003" y="553869"/>
            <a:ext cx="12968793" cy="864586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What passwords get re-used?"/>
          <p:cNvSpPr txBox="1"/>
          <p:nvPr/>
        </p:nvSpPr>
        <p:spPr>
          <a:xfrm>
            <a:off x="1017371" y="2124513"/>
            <a:ext cx="10970058"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b="0">
                <a:latin typeface="Helvetica Light"/>
                <a:ea typeface="Helvetica Light"/>
                <a:cs typeface="Helvetica Light"/>
                <a:sym typeface="Helvetica Light"/>
              </a:defRPr>
            </a:lvl1pPr>
          </a:lstStyle>
          <a:p>
            <a:r>
              <a:t>What passwords get re-used?</a:t>
            </a:r>
          </a:p>
        </p:txBody>
      </p:sp>
      <p:sp>
        <p:nvSpPr>
          <p:cNvPr id="305" name="Throw-away…"/>
          <p:cNvSpPr txBox="1"/>
          <p:nvPr/>
        </p:nvSpPr>
        <p:spPr>
          <a:xfrm>
            <a:off x="1862908" y="5094452"/>
            <a:ext cx="3276297"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b="0">
                <a:latin typeface="Helvetica Light"/>
                <a:ea typeface="Helvetica Light"/>
                <a:cs typeface="Helvetica Light"/>
                <a:sym typeface="Helvetica Light"/>
              </a:defRPr>
            </a:pPr>
            <a:r>
              <a:t>Throw-away </a:t>
            </a:r>
          </a:p>
          <a:p>
            <a:pPr>
              <a:defRPr sz="4200" b="0">
                <a:latin typeface="Helvetica Light"/>
                <a:ea typeface="Helvetica Light"/>
                <a:cs typeface="Helvetica Light"/>
                <a:sym typeface="Helvetica Light"/>
              </a:defRPr>
            </a:pPr>
            <a:r>
              <a:t>Password?</a:t>
            </a:r>
          </a:p>
        </p:txBody>
      </p:sp>
      <p:sp>
        <p:nvSpPr>
          <p:cNvPr id="306" name="Best password?"/>
          <p:cNvSpPr txBox="1"/>
          <p:nvPr/>
        </p:nvSpPr>
        <p:spPr>
          <a:xfrm>
            <a:off x="7213781" y="5411952"/>
            <a:ext cx="392811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b="0">
                <a:latin typeface="Helvetica Light"/>
                <a:ea typeface="Helvetica Light"/>
                <a:cs typeface="Helvetica Light"/>
                <a:sym typeface="Helvetica Light"/>
              </a:defRPr>
            </a:lvl1pPr>
          </a:lstStyle>
          <a:p>
            <a:r>
              <a:t>Best password?</a:t>
            </a: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0" name="pwd_charsets.pdf" descr="pwd_charsets.pdf"/>
          <p:cNvPicPr>
            <a:picLocks noChangeAspect="1"/>
          </p:cNvPicPr>
          <p:nvPr/>
        </p:nvPicPr>
        <p:blipFill>
          <a:blip r:embed="rId3">
            <a:extLst/>
          </a:blip>
          <a:stretch>
            <a:fillRect/>
          </a:stretch>
        </p:blipFill>
        <p:spPr>
          <a:xfrm>
            <a:off x="39834" y="568423"/>
            <a:ext cx="12925132" cy="8616754"/>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4" name="Table"/>
          <p:cNvGraphicFramePr/>
          <p:nvPr/>
        </p:nvGraphicFramePr>
        <p:xfrm>
          <a:off x="1270000" y="2255968"/>
          <a:ext cx="10464800" cy="7213596"/>
        </p:xfrm>
        <a:graphic>
          <a:graphicData uri="http://schemas.openxmlformats.org/drawingml/2006/table">
            <a:tbl>
              <a:tblPr firstRow="1" firstCol="1" bandRow="1">
                <a:tableStyleId>{4C3C2611-4C71-4FC5-86AE-919BDF0F9419}</a:tableStyleId>
              </a:tblPr>
              <a:tblGrid>
                <a:gridCol w="5232400"/>
                <a:gridCol w="5232400"/>
              </a:tblGrid>
              <a:tr h="1202266">
                <a:tc>
                  <a:txBody>
                    <a:bodyPr/>
                    <a:lstStyle/>
                    <a:p>
                      <a:pPr defTabSz="914400">
                        <a:defRPr sz="3400">
                          <a:latin typeface="Helvetica"/>
                          <a:ea typeface="Helvetica"/>
                          <a:cs typeface="Helvetica"/>
                          <a:sym typeface="Helvetica"/>
                        </a:defRPr>
                      </a:pPr>
                      <a:endParaRPr/>
                    </a:p>
                  </a:txBody>
                  <a:tcPr marL="50800" marR="50800" marT="50800" marB="50800" anchor="ctr" horzOverflow="overflow">
                    <a:solidFill>
                      <a:srgbClr val="0365C0"/>
                    </a:solidFill>
                  </a:tcPr>
                </a:tc>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Password Re-used?</a:t>
                      </a:r>
                    </a:p>
                  </a:txBody>
                  <a:tcPr marL="50800" marR="50800" marT="50800" marB="50800" anchor="ctr" horzOverflow="overflow">
                    <a:solidFill>
                      <a:srgbClr val="0365C0"/>
                    </a:solidFill>
                  </a:tcPr>
                </a:tc>
              </a:tr>
              <a:tr h="1202266">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(Intercept)</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-1.07 ***</a:t>
                      </a:r>
                    </a:p>
                  </a:txBody>
                  <a:tcPr marL="50800" marR="50800" marT="50800" marB="50800" anchor="ctr" horzOverflow="overflow"/>
                </a:tc>
              </a:tr>
              <a:tr h="1202266">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Complexity Ranking</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-0.04 **</a:t>
                      </a:r>
                    </a:p>
                  </a:txBody>
                  <a:tcPr marL="50800" marR="50800" marT="50800" marB="50800" anchor="ctr" horzOverflow="overflow"/>
                </a:tc>
              </a:tr>
              <a:tr h="1202266">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Times entered into 
each website</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   0.18 ***</a:t>
                      </a:r>
                    </a:p>
                  </a:txBody>
                  <a:tcPr marL="50800" marR="50800" marT="50800" marB="50800" anchor="ctr" horzOverflow="overflow"/>
                </a:tc>
              </a:tr>
              <a:tr h="1202266">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Uses a Password Manager</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0.00</a:t>
                      </a:r>
                    </a:p>
                  </a:txBody>
                  <a:tcPr marL="50800" marR="50800" marT="50800" marB="50800" anchor="ctr" horzOverflow="overflow"/>
                </a:tc>
              </a:tr>
              <a:tr h="1202266">
                <a:tc>
                  <a:txBody>
                    <a:bodyPr/>
                    <a:lstStyle/>
                    <a:p>
                      <a:pPr defTabSz="914400">
                        <a:defRPr sz="3400">
                          <a:latin typeface="Helvetica"/>
                          <a:ea typeface="Helvetica"/>
                          <a:cs typeface="Helvetica"/>
                          <a:sym typeface="Helvetica"/>
                        </a:defRPr>
                      </a:pPr>
                      <a:r>
                        <a:t>R</a:t>
                      </a:r>
                      <a:r>
                        <a:rPr baseline="31999"/>
                        <a:t>2</a:t>
                      </a:r>
                      <a:r>
                        <a:rPr baseline="-5999"/>
                        <a:t>GLMM</a:t>
                      </a:r>
                      <a:r>
                        <a:rPr baseline="-14823"/>
                        <a:t>c</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0.32</a:t>
                      </a:r>
                    </a:p>
                  </a:txBody>
                  <a:tcPr marL="50800" marR="50800" marT="50800" marB="50800" anchor="ctr" horzOverflow="overflow"/>
                </a:tc>
              </a:tr>
            </a:tbl>
          </a:graphicData>
        </a:graphic>
      </p:graphicFrame>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eople re-use complex passwords"/>
          <p:cNvSpPr txBox="1"/>
          <p:nvPr/>
        </p:nvSpPr>
        <p:spPr>
          <a:xfrm>
            <a:off x="823397" y="797564"/>
            <a:ext cx="11358006"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latin typeface="Helvetica"/>
                <a:ea typeface="Helvetica"/>
                <a:cs typeface="Helvetica"/>
                <a:sym typeface="Helvetica"/>
              </a:defRPr>
            </a:lvl1pPr>
          </a:lstStyle>
          <a:p>
            <a:r>
              <a:t>People re-use complex passwords</a:t>
            </a:r>
          </a:p>
        </p:txBody>
      </p:sp>
      <p:graphicFrame>
        <p:nvGraphicFramePr>
          <p:cNvPr id="317" name="Table"/>
          <p:cNvGraphicFramePr/>
          <p:nvPr/>
        </p:nvGraphicFramePr>
        <p:xfrm>
          <a:off x="1270000" y="2255968"/>
          <a:ext cx="10464800" cy="7213596"/>
        </p:xfrm>
        <a:graphic>
          <a:graphicData uri="http://schemas.openxmlformats.org/drawingml/2006/table">
            <a:tbl>
              <a:tblPr firstRow="1" firstCol="1" bandRow="1">
                <a:tableStyleId>{4C3C2611-4C71-4FC5-86AE-919BDF0F9419}</a:tableStyleId>
              </a:tblPr>
              <a:tblGrid>
                <a:gridCol w="5232400"/>
                <a:gridCol w="5232400"/>
              </a:tblGrid>
              <a:tr h="1202266">
                <a:tc>
                  <a:txBody>
                    <a:bodyPr/>
                    <a:lstStyle/>
                    <a:p>
                      <a:pPr defTabSz="914400">
                        <a:defRPr sz="3400">
                          <a:latin typeface="Helvetica"/>
                          <a:ea typeface="Helvetica"/>
                          <a:cs typeface="Helvetica"/>
                          <a:sym typeface="Helvetica"/>
                        </a:defRPr>
                      </a:pPr>
                      <a:endParaRPr/>
                    </a:p>
                  </a:txBody>
                  <a:tcPr marL="50800" marR="50800" marT="50800" marB="50800" anchor="ctr" horzOverflow="overflow">
                    <a:solidFill>
                      <a:srgbClr val="0365C0"/>
                    </a:solidFill>
                  </a:tcPr>
                </a:tc>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Password Re-used?</a:t>
                      </a:r>
                    </a:p>
                  </a:txBody>
                  <a:tcPr marL="50800" marR="50800" marT="50800" marB="50800" anchor="ctr" horzOverflow="overflow">
                    <a:solidFill>
                      <a:srgbClr val="0365C0"/>
                    </a:solidFill>
                  </a:tcPr>
                </a:tc>
              </a:tr>
              <a:tr h="1202266">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(Intercept)</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-1.07 ***</a:t>
                      </a:r>
                    </a:p>
                  </a:txBody>
                  <a:tcPr marL="50800" marR="50800" marT="50800" marB="50800" anchor="ctr" horzOverflow="overflow"/>
                </a:tc>
              </a:tr>
              <a:tr h="1202266">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Complexity Ranking</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-0.04 **</a:t>
                      </a:r>
                    </a:p>
                  </a:txBody>
                  <a:tcPr marL="50800" marR="50800" marT="50800" marB="50800" anchor="ctr" horzOverflow="overflow"/>
                </a:tc>
              </a:tr>
              <a:tr h="1202266">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Times entered into 
each website</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   0.18 ***</a:t>
                      </a:r>
                    </a:p>
                  </a:txBody>
                  <a:tcPr marL="50800" marR="50800" marT="50800" marB="50800" anchor="ctr" horzOverflow="overflow"/>
                </a:tc>
              </a:tr>
              <a:tr h="1202266">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Uses a Password Manager</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0.00</a:t>
                      </a:r>
                    </a:p>
                  </a:txBody>
                  <a:tcPr marL="50800" marR="50800" marT="50800" marB="50800" anchor="ctr" horzOverflow="overflow"/>
                </a:tc>
              </a:tr>
              <a:tr h="1202266">
                <a:tc>
                  <a:txBody>
                    <a:bodyPr/>
                    <a:lstStyle/>
                    <a:p>
                      <a:pPr defTabSz="914400">
                        <a:defRPr sz="3400">
                          <a:latin typeface="Helvetica"/>
                          <a:ea typeface="Helvetica"/>
                          <a:cs typeface="Helvetica"/>
                          <a:sym typeface="Helvetica"/>
                        </a:defRPr>
                      </a:pPr>
                      <a:r>
                        <a:t>R</a:t>
                      </a:r>
                      <a:r>
                        <a:rPr baseline="31999"/>
                        <a:t>2</a:t>
                      </a:r>
                      <a:r>
                        <a:rPr baseline="-5999"/>
                        <a:t>GLMM</a:t>
                      </a:r>
                      <a:r>
                        <a:rPr baseline="-14823"/>
                        <a:t>c</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0.32</a:t>
                      </a:r>
                    </a:p>
                  </a:txBody>
                  <a:tcPr marL="50800" marR="50800" marT="50800" marB="50800" anchor="ctr" horzOverflow="overflow"/>
                </a:tc>
              </a:tr>
            </a:tbl>
          </a:graphicData>
        </a:graphic>
      </p:graphicFrame>
      <p:sp>
        <p:nvSpPr>
          <p:cNvPr id="318" name="Rectangle"/>
          <p:cNvSpPr/>
          <p:nvPr/>
        </p:nvSpPr>
        <p:spPr>
          <a:xfrm>
            <a:off x="1175566" y="4622423"/>
            <a:ext cx="10653668" cy="1270001"/>
          </a:xfrm>
          <a:prstGeom prst="rect">
            <a:avLst/>
          </a:prstGeom>
          <a:ln w="76200">
            <a:solidFill>
              <a:srgbClr val="C82506"/>
            </a:solidFill>
            <a:miter lim="400000"/>
          </a:ln>
        </p:spPr>
        <p:txBody>
          <a:bodyPr lIns="50800" tIns="50800" rIns="50800" bIns="50800" anchor="ctr"/>
          <a:lstStyle/>
          <a:p>
            <a:pPr>
              <a:defRPr b="0">
                <a:latin typeface="Helvetica Light"/>
                <a:ea typeface="Helvetica Light"/>
                <a:cs typeface="Helvetica Light"/>
                <a:sym typeface="Helvetica Light"/>
              </a:defRPr>
            </a:pPr>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0" name="Security is a systems property…"/>
          <p:cNvSpPr txBox="1">
            <a:spLocks noGrp="1"/>
          </p:cNvSpPr>
          <p:nvPr>
            <p:ph type="body" idx="1"/>
          </p:nvPr>
        </p:nvSpPr>
        <p:spPr>
          <a:prstGeom prst="rect">
            <a:avLst/>
          </a:prstGeom>
        </p:spPr>
        <p:txBody>
          <a:bodyPr/>
          <a:lstStyle/>
          <a:p>
            <a:r>
              <a:t>Security is a systems property</a:t>
            </a:r>
          </a:p>
          <a:p>
            <a:r>
              <a:t>Human decisions are part of that system</a:t>
            </a:r>
          </a:p>
          <a:p>
            <a:pPr lvl="1"/>
            <a:r>
              <a:t>Interface-based (prompted) decisions — passwords, delaying patching, etc.  HCI / Usable security focuses on these</a:t>
            </a:r>
          </a:p>
          <a:p>
            <a:pPr lvl="1"/>
            <a:r>
              <a:t>In-the-moment decisions — phishing emails</a:t>
            </a:r>
          </a:p>
          <a:p>
            <a:pPr lvl="1"/>
            <a:r>
              <a:t>Systems use decisions — what to use it for? Patching? Extra services? </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People re-use frequently…"/>
          <p:cNvSpPr txBox="1"/>
          <p:nvPr/>
        </p:nvSpPr>
        <p:spPr>
          <a:xfrm>
            <a:off x="2253096" y="218873"/>
            <a:ext cx="8498608" cy="175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400">
                <a:latin typeface="Helvetica"/>
                <a:ea typeface="Helvetica"/>
                <a:cs typeface="Helvetica"/>
                <a:sym typeface="Helvetica"/>
              </a:defRPr>
            </a:pPr>
            <a:r>
              <a:t>People re-use frequently </a:t>
            </a:r>
          </a:p>
          <a:p>
            <a:pPr>
              <a:defRPr sz="5400">
                <a:latin typeface="Helvetica"/>
                <a:ea typeface="Helvetica"/>
                <a:cs typeface="Helvetica"/>
                <a:sym typeface="Helvetica"/>
              </a:defRPr>
            </a:pPr>
            <a:r>
              <a:t>entered passwords</a:t>
            </a:r>
          </a:p>
        </p:txBody>
      </p:sp>
      <p:graphicFrame>
        <p:nvGraphicFramePr>
          <p:cNvPr id="321" name="Table"/>
          <p:cNvGraphicFramePr/>
          <p:nvPr/>
        </p:nvGraphicFramePr>
        <p:xfrm>
          <a:off x="1270000" y="2255968"/>
          <a:ext cx="10464800" cy="7213596"/>
        </p:xfrm>
        <a:graphic>
          <a:graphicData uri="http://schemas.openxmlformats.org/drawingml/2006/table">
            <a:tbl>
              <a:tblPr firstRow="1" firstCol="1" bandRow="1">
                <a:tableStyleId>{4C3C2611-4C71-4FC5-86AE-919BDF0F9419}</a:tableStyleId>
              </a:tblPr>
              <a:tblGrid>
                <a:gridCol w="5232400"/>
                <a:gridCol w="5232400"/>
              </a:tblGrid>
              <a:tr h="1202266">
                <a:tc>
                  <a:txBody>
                    <a:bodyPr/>
                    <a:lstStyle/>
                    <a:p>
                      <a:pPr defTabSz="914400">
                        <a:defRPr sz="3400">
                          <a:latin typeface="Helvetica"/>
                          <a:ea typeface="Helvetica"/>
                          <a:cs typeface="Helvetica"/>
                          <a:sym typeface="Helvetica"/>
                        </a:defRPr>
                      </a:pPr>
                      <a:endParaRPr/>
                    </a:p>
                  </a:txBody>
                  <a:tcPr marL="50800" marR="50800" marT="50800" marB="50800" anchor="ctr" horzOverflow="overflow">
                    <a:solidFill>
                      <a:srgbClr val="0365C0"/>
                    </a:solidFill>
                  </a:tcPr>
                </a:tc>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Password Re-used?</a:t>
                      </a:r>
                    </a:p>
                  </a:txBody>
                  <a:tcPr marL="50800" marR="50800" marT="50800" marB="50800" anchor="ctr" horzOverflow="overflow">
                    <a:solidFill>
                      <a:srgbClr val="0365C0"/>
                    </a:solidFill>
                  </a:tcPr>
                </a:tc>
              </a:tr>
              <a:tr h="1202266">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(Intercept)</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-1.07 ***</a:t>
                      </a:r>
                    </a:p>
                  </a:txBody>
                  <a:tcPr marL="50800" marR="50800" marT="50800" marB="50800" anchor="ctr" horzOverflow="overflow"/>
                </a:tc>
              </a:tr>
              <a:tr h="1202266">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Complexity Ranking</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-0.04 **</a:t>
                      </a:r>
                    </a:p>
                  </a:txBody>
                  <a:tcPr marL="50800" marR="50800" marT="50800" marB="50800" anchor="ctr" horzOverflow="overflow"/>
                </a:tc>
              </a:tr>
              <a:tr h="1202266">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Times entered into 
each website</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   0.18 ***</a:t>
                      </a:r>
                    </a:p>
                  </a:txBody>
                  <a:tcPr marL="50800" marR="50800" marT="50800" marB="50800" anchor="ctr" horzOverflow="overflow"/>
                </a:tc>
              </a:tr>
              <a:tr h="1202266">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Uses a Password Manager</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0.00</a:t>
                      </a:r>
                    </a:p>
                  </a:txBody>
                  <a:tcPr marL="50800" marR="50800" marT="50800" marB="50800" anchor="ctr" horzOverflow="overflow"/>
                </a:tc>
              </a:tr>
              <a:tr h="1202266">
                <a:tc>
                  <a:txBody>
                    <a:bodyPr/>
                    <a:lstStyle/>
                    <a:p>
                      <a:pPr defTabSz="914400">
                        <a:defRPr sz="3400">
                          <a:latin typeface="Helvetica"/>
                          <a:ea typeface="Helvetica"/>
                          <a:cs typeface="Helvetica"/>
                          <a:sym typeface="Helvetica"/>
                        </a:defRPr>
                      </a:pPr>
                      <a:r>
                        <a:t>R</a:t>
                      </a:r>
                      <a:r>
                        <a:rPr baseline="31999"/>
                        <a:t>2</a:t>
                      </a:r>
                      <a:r>
                        <a:rPr baseline="-5999"/>
                        <a:t>GLMM</a:t>
                      </a:r>
                      <a:r>
                        <a:rPr baseline="-14823"/>
                        <a:t>c</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0.32</a:t>
                      </a:r>
                    </a:p>
                  </a:txBody>
                  <a:tcPr marL="50800" marR="50800" marT="50800" marB="50800" anchor="ctr" horzOverflow="overflow"/>
                </a:tc>
              </a:tr>
            </a:tbl>
          </a:graphicData>
        </a:graphic>
      </p:graphicFrame>
      <p:sp>
        <p:nvSpPr>
          <p:cNvPr id="322" name="Rectangle"/>
          <p:cNvSpPr/>
          <p:nvPr/>
        </p:nvSpPr>
        <p:spPr>
          <a:xfrm>
            <a:off x="1175566" y="5839318"/>
            <a:ext cx="10653668" cy="1270001"/>
          </a:xfrm>
          <a:prstGeom prst="rect">
            <a:avLst/>
          </a:prstGeom>
          <a:ln w="76200">
            <a:solidFill>
              <a:srgbClr val="C82506"/>
            </a:solidFill>
            <a:miter lim="400000"/>
          </a:ln>
        </p:spPr>
        <p:txBody>
          <a:bodyPr lIns="50800" tIns="50800" rIns="50800" bIns="50800" anchor="ctr"/>
          <a:lstStyle/>
          <a:p>
            <a:pPr>
              <a:defRPr b="0">
                <a:latin typeface="Helvetica Light"/>
                <a:ea typeface="Helvetica Light"/>
                <a:cs typeface="Helvetica Light"/>
                <a:sym typeface="Helvetica Light"/>
              </a:defRPr>
            </a:pPr>
            <a:endParaRP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eople re-use frequently…"/>
          <p:cNvSpPr txBox="1"/>
          <p:nvPr/>
        </p:nvSpPr>
        <p:spPr>
          <a:xfrm>
            <a:off x="2253096" y="218873"/>
            <a:ext cx="8498608" cy="175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400">
                <a:latin typeface="Helvetica"/>
                <a:ea typeface="Helvetica"/>
                <a:cs typeface="Helvetica"/>
                <a:sym typeface="Helvetica"/>
              </a:defRPr>
            </a:pPr>
            <a:r>
              <a:t>People re-use frequently </a:t>
            </a:r>
          </a:p>
          <a:p>
            <a:pPr>
              <a:defRPr sz="5400">
                <a:latin typeface="Helvetica"/>
                <a:ea typeface="Helvetica"/>
                <a:cs typeface="Helvetica"/>
                <a:sym typeface="Helvetica"/>
              </a:defRPr>
            </a:pPr>
            <a:r>
              <a:t>entered passwords</a:t>
            </a:r>
          </a:p>
        </p:txBody>
      </p:sp>
      <p:pic>
        <p:nvPicPr>
          <p:cNvPr id="325" name="talk_reuse.pdf" descr="talk_reuse.pdf"/>
          <p:cNvPicPr>
            <a:picLocks noChangeAspect="1"/>
          </p:cNvPicPr>
          <p:nvPr/>
        </p:nvPicPr>
        <p:blipFill>
          <a:blip r:embed="rId3">
            <a:extLst/>
          </a:blip>
          <a:stretch>
            <a:fillRect/>
          </a:stretch>
        </p:blipFill>
        <p:spPr>
          <a:xfrm>
            <a:off x="755451" y="1899783"/>
            <a:ext cx="11493713" cy="766247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assword managers don’t help"/>
          <p:cNvSpPr txBox="1"/>
          <p:nvPr/>
        </p:nvSpPr>
        <p:spPr>
          <a:xfrm>
            <a:off x="1376759" y="631623"/>
            <a:ext cx="10251282"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latin typeface="Helvetica"/>
                <a:ea typeface="Helvetica"/>
                <a:cs typeface="Helvetica"/>
                <a:sym typeface="Helvetica"/>
              </a:defRPr>
            </a:lvl1pPr>
          </a:lstStyle>
          <a:p>
            <a:r>
              <a:t>Password managers don’t help</a:t>
            </a:r>
          </a:p>
        </p:txBody>
      </p:sp>
      <p:graphicFrame>
        <p:nvGraphicFramePr>
          <p:cNvPr id="330" name="Table"/>
          <p:cNvGraphicFramePr/>
          <p:nvPr/>
        </p:nvGraphicFramePr>
        <p:xfrm>
          <a:off x="1270000" y="1741137"/>
          <a:ext cx="10464800" cy="7213596"/>
        </p:xfrm>
        <a:graphic>
          <a:graphicData uri="http://schemas.openxmlformats.org/drawingml/2006/table">
            <a:tbl>
              <a:tblPr firstRow="1" firstCol="1" bandRow="1">
                <a:tableStyleId>{4C3C2611-4C71-4FC5-86AE-919BDF0F9419}</a:tableStyleId>
              </a:tblPr>
              <a:tblGrid>
                <a:gridCol w="5232400"/>
                <a:gridCol w="5232400"/>
              </a:tblGrid>
              <a:tr h="1202266">
                <a:tc>
                  <a:txBody>
                    <a:bodyPr/>
                    <a:lstStyle/>
                    <a:p>
                      <a:pPr defTabSz="914400">
                        <a:defRPr sz="3400">
                          <a:latin typeface="Helvetica"/>
                          <a:ea typeface="Helvetica"/>
                          <a:cs typeface="Helvetica"/>
                          <a:sym typeface="Helvetica"/>
                        </a:defRPr>
                      </a:pPr>
                      <a:endParaRPr/>
                    </a:p>
                  </a:txBody>
                  <a:tcPr marL="50800" marR="50800" marT="50800" marB="50800" anchor="ctr" horzOverflow="overflow">
                    <a:solidFill>
                      <a:srgbClr val="0365C0"/>
                    </a:solidFill>
                  </a:tcPr>
                </a:tc>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Password Re-used?</a:t>
                      </a:r>
                    </a:p>
                  </a:txBody>
                  <a:tcPr marL="50800" marR="50800" marT="50800" marB="50800" anchor="ctr" horzOverflow="overflow">
                    <a:solidFill>
                      <a:srgbClr val="0365C0"/>
                    </a:solidFill>
                  </a:tcPr>
                </a:tc>
              </a:tr>
              <a:tr h="1202266">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(Intercept)</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-1.07 ***</a:t>
                      </a:r>
                    </a:p>
                  </a:txBody>
                  <a:tcPr marL="50800" marR="50800" marT="50800" marB="50800" anchor="ctr" horzOverflow="overflow"/>
                </a:tc>
              </a:tr>
              <a:tr h="1202266">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Complexity Ranking</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-0.04 **</a:t>
                      </a:r>
                    </a:p>
                  </a:txBody>
                  <a:tcPr marL="50800" marR="50800" marT="50800" marB="50800" anchor="ctr" horzOverflow="overflow"/>
                </a:tc>
              </a:tr>
              <a:tr h="1202266">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Times entered into 
each website</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   0.18 ***</a:t>
                      </a:r>
                    </a:p>
                  </a:txBody>
                  <a:tcPr marL="50800" marR="50800" marT="50800" marB="50800" anchor="ctr" horzOverflow="overflow"/>
                </a:tc>
              </a:tr>
              <a:tr h="1202266">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Uses a Password Manager</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0.00</a:t>
                      </a:r>
                    </a:p>
                  </a:txBody>
                  <a:tcPr marL="50800" marR="50800" marT="50800" marB="50800" anchor="ctr" horzOverflow="overflow"/>
                </a:tc>
              </a:tr>
              <a:tr h="1202266">
                <a:tc>
                  <a:txBody>
                    <a:bodyPr/>
                    <a:lstStyle/>
                    <a:p>
                      <a:pPr defTabSz="914400">
                        <a:defRPr sz="3400">
                          <a:latin typeface="Helvetica"/>
                          <a:ea typeface="Helvetica"/>
                          <a:cs typeface="Helvetica"/>
                          <a:sym typeface="Helvetica"/>
                        </a:defRPr>
                      </a:pPr>
                      <a:r>
                        <a:t>R</a:t>
                      </a:r>
                      <a:r>
                        <a:rPr baseline="31999"/>
                        <a:t>2</a:t>
                      </a:r>
                      <a:r>
                        <a:rPr baseline="-5999"/>
                        <a:t>GLMM</a:t>
                      </a:r>
                      <a:r>
                        <a:rPr baseline="-14823"/>
                        <a:t>c</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0.32</a:t>
                      </a:r>
                    </a:p>
                  </a:txBody>
                  <a:tcPr marL="50800" marR="50800" marT="50800" marB="50800" anchor="ctr" horzOverflow="overflow"/>
                </a:tc>
              </a:tr>
            </a:tbl>
          </a:graphicData>
        </a:graphic>
      </p:graphicFrame>
      <p:sp>
        <p:nvSpPr>
          <p:cNvPr id="331" name="Rectangle"/>
          <p:cNvSpPr/>
          <p:nvPr/>
        </p:nvSpPr>
        <p:spPr>
          <a:xfrm>
            <a:off x="1175566" y="6534540"/>
            <a:ext cx="10653668" cy="1270001"/>
          </a:xfrm>
          <a:prstGeom prst="rect">
            <a:avLst/>
          </a:prstGeom>
          <a:ln w="76200">
            <a:solidFill>
              <a:srgbClr val="C82506"/>
            </a:solidFill>
            <a:miter lim="400000"/>
          </a:ln>
        </p:spPr>
        <p:txBody>
          <a:bodyPr lIns="50800" tIns="50800" rIns="50800" bIns="50800" anchor="ctr"/>
          <a:lstStyle/>
          <a:p>
            <a:pPr>
              <a:defRPr b="0">
                <a:latin typeface="Helvetica Light"/>
                <a:ea typeface="Helvetica Light"/>
                <a:cs typeface="Helvetica Light"/>
                <a:sym typeface="Helvetica Light"/>
              </a:defRPr>
            </a:pPr>
            <a:endParaRP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35" name="Table"/>
          <p:cNvGraphicFramePr/>
          <p:nvPr/>
        </p:nvGraphicFramePr>
        <p:xfrm>
          <a:off x="456703" y="571500"/>
          <a:ext cx="12104094" cy="8623300"/>
        </p:xfrm>
        <a:graphic>
          <a:graphicData uri="http://schemas.openxmlformats.org/drawingml/2006/table">
            <a:tbl>
              <a:tblPr firstRow="1" firstCol="1" bandRow="1">
                <a:tableStyleId>{4C3C2611-4C71-4FC5-86AE-919BDF0F9419}</a:tableStyleId>
              </a:tblPr>
              <a:tblGrid>
                <a:gridCol w="6045696"/>
                <a:gridCol w="6045696"/>
              </a:tblGrid>
              <a:tr h="1230085">
                <a:tc>
                  <a:txBody>
                    <a:bodyPr/>
                    <a:lstStyle/>
                    <a:p>
                      <a:pPr defTabSz="914400">
                        <a:defRPr sz="3400">
                          <a:latin typeface="Helvetica"/>
                          <a:ea typeface="Helvetica"/>
                          <a:cs typeface="Helvetica"/>
                          <a:sym typeface="Helvetica"/>
                        </a:defRPr>
                      </a:pPr>
                      <a:endParaRPr/>
                    </a:p>
                  </a:txBody>
                  <a:tcPr marL="50800" marR="50800" marT="50800" marB="50800" anchor="ctr" horzOverflow="overflow">
                    <a:solidFill>
                      <a:srgbClr val="0365C0"/>
                    </a:solidFill>
                  </a:tcPr>
                </a:tc>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 Websites  (non-university)</a:t>
                      </a:r>
                    </a:p>
                  </a:txBody>
                  <a:tcPr marL="50800" marR="50800" marT="50800" marB="50800" anchor="ctr" horzOverflow="overflow">
                    <a:solidFill>
                      <a:srgbClr val="0365C0"/>
                    </a:solidFill>
                  </a:tcPr>
                </a:tc>
              </a:tr>
              <a:tr h="1230085">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(Intercept)</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0.87 ***</a:t>
                      </a:r>
                    </a:p>
                  </a:txBody>
                  <a:tcPr marL="50800" marR="50800" marT="50800" marB="50800" anchor="ctr" horzOverflow="overflow"/>
                </a:tc>
              </a:tr>
              <a:tr h="1230085">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Complexity (rank)</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-0.01</a:t>
                      </a:r>
                    </a:p>
                  </a:txBody>
                  <a:tcPr marL="50800" marR="50800" marT="50800" marB="50800" anchor="ctr" horzOverflow="overflow"/>
                </a:tc>
              </a:tr>
              <a:tr h="1230085">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Frequency of Entry
(per website)</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0.00</a:t>
                      </a:r>
                    </a:p>
                  </a:txBody>
                  <a:tcPr marL="50800" marR="50800" marT="50800" marB="50800" anchor="ctr" horzOverflow="overflow"/>
                </a:tc>
              </a:tr>
              <a:tr h="1230085">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Uses Password Manager</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0.01</a:t>
                      </a:r>
                    </a:p>
                  </a:txBody>
                  <a:tcPr marL="50800" marR="50800" marT="50800" marB="50800" anchor="ctr" horzOverflow="overflow"/>
                </a:tc>
              </a:tr>
              <a:tr h="1230085">
                <a:tc>
                  <a:txBody>
                    <a:bodyPr/>
                    <a:lstStyle/>
                    <a:p>
                      <a:pPr defTabSz="914400">
                        <a:defRPr sz="1800" b="0">
                          <a:solidFill>
                            <a:srgbClr val="000000"/>
                          </a:solidFill>
                        </a:defRPr>
                      </a:pPr>
                      <a:r>
                        <a:rPr sz="3400" b="1">
                          <a:solidFill>
                            <a:srgbClr val="FFFFFF"/>
                          </a:solidFill>
                          <a:latin typeface="Helvetica"/>
                          <a:ea typeface="Helvetica"/>
                          <a:cs typeface="Helvetica"/>
                          <a:sym typeface="Helvetica"/>
                        </a:rPr>
                        <a:t>University Password</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3.20 ***</a:t>
                      </a:r>
                    </a:p>
                  </a:txBody>
                  <a:tcPr marL="50800" marR="50800" marT="50800" marB="50800" anchor="ctr" horzOverflow="overflow"/>
                </a:tc>
              </a:tr>
              <a:tr h="1230085">
                <a:tc>
                  <a:txBody>
                    <a:bodyPr/>
                    <a:lstStyle/>
                    <a:p>
                      <a:pPr defTabSz="914400">
                        <a:defRPr sz="3400">
                          <a:latin typeface="Helvetica"/>
                          <a:ea typeface="Helvetica"/>
                          <a:cs typeface="Helvetica"/>
                          <a:sym typeface="Helvetica"/>
                        </a:defRPr>
                      </a:pPr>
                      <a:r>
                        <a:t>R</a:t>
                      </a:r>
                      <a:r>
                        <a:rPr baseline="31999"/>
                        <a:t>2</a:t>
                      </a:r>
                      <a:r>
                        <a:rPr baseline="-5999"/>
                        <a:t>LMMc</a:t>
                      </a:r>
                    </a:p>
                  </a:txBody>
                  <a:tcPr marL="50800" marR="50800" marT="50800" marB="50800" anchor="ctr" horzOverflow="overflow">
                    <a:solidFill>
                      <a:srgbClr val="398CCE"/>
                    </a:solidFill>
                  </a:tcPr>
                </a:tc>
                <a:tc>
                  <a:txBody>
                    <a:bodyPr/>
                    <a:lstStyle/>
                    <a:p>
                      <a:pPr defTabSz="914400">
                        <a:defRPr sz="1800"/>
                      </a:pPr>
                      <a:r>
                        <a:rPr sz="3400">
                          <a:latin typeface="Helvetica Light"/>
                          <a:ea typeface="Helvetica Light"/>
                          <a:cs typeface="Helvetica Light"/>
                          <a:sym typeface="Helvetica Light"/>
                        </a:rPr>
                        <a:t>0.124</a:t>
                      </a:r>
                    </a:p>
                  </a:txBody>
                  <a:tcPr marL="50800" marR="50800" marT="50800" marB="50800" anchor="ctr" horzOverflow="overflow"/>
                </a:tc>
              </a:tr>
            </a:tbl>
          </a:graphicData>
        </a:graphic>
      </p:graphicFrame>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Additional Results"/>
          <p:cNvSpPr txBox="1">
            <a:spLocks noGrp="1"/>
          </p:cNvSpPr>
          <p:nvPr>
            <p:ph type="title"/>
          </p:nvPr>
        </p:nvSpPr>
        <p:spPr>
          <a:prstGeom prst="rect">
            <a:avLst/>
          </a:prstGeom>
        </p:spPr>
        <p:txBody>
          <a:bodyPr/>
          <a:lstStyle/>
          <a:p>
            <a:r>
              <a:t>Additional Results</a:t>
            </a:r>
          </a:p>
        </p:txBody>
      </p:sp>
      <p:sp>
        <p:nvSpPr>
          <p:cNvPr id="338" name="(See paper for details)"/>
          <p:cNvSpPr txBox="1"/>
          <p:nvPr/>
        </p:nvSpPr>
        <p:spPr>
          <a:xfrm>
            <a:off x="4158792" y="2119159"/>
            <a:ext cx="468721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b="0">
                <a:latin typeface="Helvetica Light"/>
                <a:ea typeface="Helvetica Light"/>
                <a:cs typeface="Helvetica Light"/>
                <a:sym typeface="Helvetica Light"/>
              </a:defRPr>
            </a:lvl1pPr>
          </a:lstStyle>
          <a:p>
            <a:r>
              <a:t>(See paper for details)</a:t>
            </a:r>
          </a:p>
        </p:txBody>
      </p:sp>
      <p:sp>
        <p:nvSpPr>
          <p:cNvPr id="339" name="Incorrect passwords are frequently…"/>
          <p:cNvSpPr txBox="1"/>
          <p:nvPr/>
        </p:nvSpPr>
        <p:spPr>
          <a:xfrm>
            <a:off x="2151379" y="3785368"/>
            <a:ext cx="870204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b="0">
                <a:latin typeface="Helvetica Light"/>
                <a:ea typeface="Helvetica Light"/>
                <a:cs typeface="Helvetica Light"/>
                <a:sym typeface="Helvetica Light"/>
              </a:defRPr>
            </a:pPr>
            <a:r>
              <a:t>Incorrect passwords are frequently </a:t>
            </a:r>
          </a:p>
          <a:p>
            <a:pPr>
              <a:defRPr sz="4200" b="0">
                <a:latin typeface="Helvetica Light"/>
                <a:ea typeface="Helvetica Light"/>
                <a:cs typeface="Helvetica Light"/>
                <a:sym typeface="Helvetica Light"/>
              </a:defRPr>
            </a:pPr>
            <a:r>
              <a:t>passwords to other sites</a:t>
            </a:r>
          </a:p>
        </p:txBody>
      </p:sp>
      <p:sp>
        <p:nvSpPr>
          <p:cNvPr id="340" name="People accurately self-report password re-use…"/>
          <p:cNvSpPr txBox="1"/>
          <p:nvPr/>
        </p:nvSpPr>
        <p:spPr>
          <a:xfrm>
            <a:off x="793343" y="6014277"/>
            <a:ext cx="11418114"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b="0">
                <a:latin typeface="Helvetica Light"/>
                <a:ea typeface="Helvetica Light"/>
                <a:cs typeface="Helvetica Light"/>
                <a:sym typeface="Helvetica Light"/>
              </a:defRPr>
            </a:pPr>
            <a:r>
              <a:t>People accurately self-report password re-use </a:t>
            </a:r>
          </a:p>
          <a:p>
            <a:pPr>
              <a:defRPr sz="4200" b="0">
                <a:latin typeface="Helvetica Light"/>
                <a:ea typeface="Helvetica Light"/>
                <a:cs typeface="Helvetica Light"/>
                <a:sym typeface="Helvetica Light"/>
              </a:defRPr>
            </a:pPr>
            <a:r>
              <a:t>(r=0.12)</a:t>
            </a: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ummary"/>
          <p:cNvSpPr txBox="1">
            <a:spLocks noGrp="1"/>
          </p:cNvSpPr>
          <p:nvPr>
            <p:ph type="title"/>
          </p:nvPr>
        </p:nvSpPr>
        <p:spPr>
          <a:prstGeom prst="rect">
            <a:avLst/>
          </a:prstGeom>
        </p:spPr>
        <p:txBody>
          <a:bodyPr/>
          <a:lstStyle/>
          <a:p>
            <a:r>
              <a:t>Summary</a:t>
            </a:r>
          </a:p>
        </p:txBody>
      </p:sp>
      <p:sp>
        <p:nvSpPr>
          <p:cNvPr id="343" name="People re-use passwords that…"/>
          <p:cNvSpPr txBox="1"/>
          <p:nvPr/>
        </p:nvSpPr>
        <p:spPr>
          <a:xfrm>
            <a:off x="2749588" y="4190999"/>
            <a:ext cx="7505625"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b="0">
                <a:latin typeface="Helvetica Light"/>
                <a:ea typeface="Helvetica Light"/>
                <a:cs typeface="Helvetica Light"/>
                <a:sym typeface="Helvetica Light"/>
              </a:defRPr>
            </a:pPr>
            <a:r>
              <a:t>People re-use passwords that </a:t>
            </a:r>
          </a:p>
          <a:p>
            <a:pPr>
              <a:defRPr sz="4200" b="0">
                <a:latin typeface="Helvetica Light"/>
                <a:ea typeface="Helvetica Light"/>
                <a:cs typeface="Helvetica Light"/>
                <a:sym typeface="Helvetica Light"/>
              </a:defRPr>
            </a:pPr>
            <a:r>
              <a:t>they have to enter frequently</a:t>
            </a: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5" name="Potential Explanations"/>
          <p:cNvSpPr txBox="1">
            <a:spLocks noGrp="1"/>
          </p:cNvSpPr>
          <p:nvPr>
            <p:ph type="title"/>
          </p:nvPr>
        </p:nvSpPr>
        <p:spPr>
          <a:prstGeom prst="rect">
            <a:avLst/>
          </a:prstGeom>
        </p:spPr>
        <p:txBody>
          <a:bodyPr/>
          <a:lstStyle/>
          <a:p>
            <a:r>
              <a:t>Potential Explanations</a:t>
            </a:r>
          </a:p>
        </p:txBody>
      </p:sp>
      <p:sp>
        <p:nvSpPr>
          <p:cNvPr id="346" name="[a] J. Bonneau and S. Schechter. “Towards reliable storage of 56-bit secrets in human memory.” USENIX Security, 2014"/>
          <p:cNvSpPr txBox="1"/>
          <p:nvPr/>
        </p:nvSpPr>
        <p:spPr>
          <a:xfrm>
            <a:off x="24307" y="7467599"/>
            <a:ext cx="1295618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900" b="0">
                <a:latin typeface="Helvetica Light"/>
                <a:ea typeface="Helvetica Light"/>
                <a:cs typeface="Helvetica Light"/>
                <a:sym typeface="Helvetica Light"/>
              </a:defRPr>
            </a:pPr>
            <a:r>
              <a:t>[</a:t>
            </a:r>
            <a:r>
              <a:rPr baseline="31999"/>
              <a:t>a</a:t>
            </a:r>
            <a:r>
              <a:t>]</a:t>
            </a:r>
            <a:r>
              <a:rPr baseline="31999"/>
              <a:t> </a:t>
            </a:r>
            <a:r>
              <a:t>J. Bonneau and S. Schechter. “</a:t>
            </a:r>
            <a:r>
              <a:rPr i="1">
                <a:latin typeface="Helvetica"/>
                <a:ea typeface="Helvetica"/>
                <a:cs typeface="Helvetica"/>
                <a:sym typeface="Helvetica"/>
              </a:rPr>
              <a:t>Towards reliable storage of 56-bit secrets in human memory</a:t>
            </a:r>
            <a:r>
              <a:t>.” USENIX Security, 2014 </a:t>
            </a:r>
          </a:p>
        </p:txBody>
      </p:sp>
      <p:sp>
        <p:nvSpPr>
          <p:cNvPr id="347" name="1) People pick a complex password, enter it frequently to memorize it, and then re-use it.          [a]"/>
          <p:cNvSpPr txBox="1"/>
          <p:nvPr/>
        </p:nvSpPr>
        <p:spPr>
          <a:xfrm>
            <a:off x="417923" y="2727862"/>
            <a:ext cx="12162991" cy="14953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17999"/>
              </a:lnSpc>
              <a:defRPr sz="4200" b="0">
                <a:latin typeface="Helvetica Neue Light"/>
                <a:ea typeface="Helvetica Neue Light"/>
                <a:cs typeface="Helvetica Neue Light"/>
                <a:sym typeface="Helvetica Neue Light"/>
              </a:defRPr>
            </a:pPr>
            <a:r>
              <a:t>1) People pick a complex password, enter it frequently to memorize it, and then re-use it.          [</a:t>
            </a:r>
            <a:r>
              <a:rPr baseline="31999"/>
              <a:t>a</a:t>
            </a:r>
            <a:r>
              <a:t>]</a:t>
            </a:r>
            <a:r>
              <a:rPr baseline="31999"/>
              <a:t> </a:t>
            </a:r>
          </a:p>
        </p:txBody>
      </p:sp>
      <p:sp>
        <p:nvSpPr>
          <p:cNvPr id="348" name="2) Organizations require complex passwords be entered frequently. Already memorized for re-use.  [b]"/>
          <p:cNvSpPr txBox="1"/>
          <p:nvPr/>
        </p:nvSpPr>
        <p:spPr>
          <a:xfrm>
            <a:off x="420905" y="4828896"/>
            <a:ext cx="12162990" cy="14953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17999"/>
              </a:lnSpc>
              <a:defRPr sz="4200" b="0">
                <a:latin typeface="Helvetica Neue Light"/>
                <a:ea typeface="Helvetica Neue Light"/>
                <a:cs typeface="Helvetica Neue Light"/>
                <a:sym typeface="Helvetica Neue Light"/>
              </a:defRPr>
            </a:pPr>
            <a:r>
              <a:t>2) Organizations require complex passwords be entered frequently. Already memorized for re-use.  [</a:t>
            </a:r>
            <a:r>
              <a:rPr baseline="31999"/>
              <a:t>b</a:t>
            </a:r>
            <a:r>
              <a:t>]</a:t>
            </a:r>
            <a:r>
              <a:rPr baseline="31999"/>
              <a:t> </a:t>
            </a:r>
          </a:p>
        </p:txBody>
      </p:sp>
      <p:sp>
        <p:nvSpPr>
          <p:cNvPr id="349" name="[b] D. Florêncio and C. Herley. “Where Do Security Policies Come From?” SOUPS, 2010"/>
          <p:cNvSpPr txBox="1"/>
          <p:nvPr/>
        </p:nvSpPr>
        <p:spPr>
          <a:xfrm>
            <a:off x="420905" y="8549620"/>
            <a:ext cx="12162990"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900" b="0">
                <a:latin typeface="Helvetica Light"/>
                <a:ea typeface="Helvetica Light"/>
                <a:cs typeface="Helvetica Light"/>
                <a:sym typeface="Helvetica Light"/>
              </a:defRPr>
            </a:pPr>
            <a:r>
              <a:t>[</a:t>
            </a:r>
            <a:r>
              <a:rPr baseline="31999"/>
              <a:t>b</a:t>
            </a:r>
            <a:r>
              <a:t>] D. Florêncio and C. Herley. “</a:t>
            </a:r>
            <a:r>
              <a:rPr i="1">
                <a:latin typeface="Helvetica"/>
                <a:ea typeface="Helvetica"/>
                <a:cs typeface="Helvetica"/>
                <a:sym typeface="Helvetica"/>
              </a:rPr>
              <a:t>Where Do Security Policies Come From?</a:t>
            </a:r>
            <a:r>
              <a:t>” SOUPS, 2010</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 grpId="1" animBg="1" advAuto="0"/>
      <p:bldP spid="349" grpId="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 name="msu-advice-full-unredacted.png" descr="msu-advice-full-unredacted.png"/>
          <p:cNvPicPr>
            <a:picLocks noChangeAspect="1"/>
          </p:cNvPicPr>
          <p:nvPr/>
        </p:nvPicPr>
        <p:blipFill>
          <a:blip r:embed="rId2">
            <a:extLst/>
          </a:blip>
          <a:stretch>
            <a:fillRect/>
          </a:stretch>
        </p:blipFill>
        <p:spPr>
          <a:xfrm>
            <a:off x="158750" y="2590800"/>
            <a:ext cx="12687300" cy="45720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Prompted (interface-based) Decisions"/>
          <p:cNvSpPr txBox="1"/>
          <p:nvPr/>
        </p:nvSpPr>
        <p:spPr>
          <a:xfrm>
            <a:off x="1245666" y="2057399"/>
            <a:ext cx="10513468"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0">
                <a:solidFill>
                  <a:srgbClr val="D6D5D5"/>
                </a:solidFill>
                <a:latin typeface="Helvetica Light"/>
                <a:ea typeface="Helvetica Light"/>
                <a:cs typeface="Helvetica Light"/>
                <a:sym typeface="Helvetica Light"/>
              </a:defRPr>
            </a:lvl1pPr>
          </a:lstStyle>
          <a:p>
            <a:r>
              <a:t>Prompted (interface-based) Decisions</a:t>
            </a:r>
          </a:p>
        </p:txBody>
      </p:sp>
      <p:sp>
        <p:nvSpPr>
          <p:cNvPr id="356" name="In-the-moment (detection-based) Decisions"/>
          <p:cNvSpPr txBox="1"/>
          <p:nvPr/>
        </p:nvSpPr>
        <p:spPr>
          <a:xfrm>
            <a:off x="516890" y="6375399"/>
            <a:ext cx="1197102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0">
                <a:solidFill>
                  <a:srgbClr val="D6D5D5"/>
                </a:solidFill>
                <a:latin typeface="Helvetica Light"/>
                <a:ea typeface="Helvetica Light"/>
                <a:cs typeface="Helvetica Light"/>
                <a:sym typeface="Helvetica Light"/>
              </a:defRPr>
            </a:lvl1pPr>
          </a:lstStyle>
          <a:p>
            <a:r>
              <a:t>In-the-moment (detection-based) Decisions</a:t>
            </a:r>
          </a:p>
        </p:txBody>
      </p:sp>
      <p:sp>
        <p:nvSpPr>
          <p:cNvPr id="357" name="Systems use (adoption-based) Decisions"/>
          <p:cNvSpPr txBox="1"/>
          <p:nvPr/>
        </p:nvSpPr>
        <p:spPr>
          <a:xfrm>
            <a:off x="839063" y="4216399"/>
            <a:ext cx="11326674"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0">
                <a:latin typeface="Helvetica Light"/>
                <a:ea typeface="Helvetica Light"/>
                <a:cs typeface="Helvetica Light"/>
                <a:sym typeface="Helvetica Light"/>
              </a:defRPr>
            </a:lvl1pPr>
          </a:lstStyle>
          <a:p>
            <a:r>
              <a:t>Systems use (adoption-based) Decisions</a:t>
            </a:r>
          </a:p>
        </p:txBody>
      </p:sp>
      <p:sp>
        <p:nvSpPr>
          <p:cNvPr id="358" name="Patching Decisions"/>
          <p:cNvSpPr txBox="1"/>
          <p:nvPr/>
        </p:nvSpPr>
        <p:spPr>
          <a:xfrm>
            <a:off x="3646271" y="3145741"/>
            <a:ext cx="5712258"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Patching Decisions</a:t>
            </a: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Kami Vaniea, Emilee Rader, and Rick Wash. “Betrayed By Updates: How Negative Experiences Affect Future Security”  CHI 2014"/>
          <p:cNvSpPr txBox="1">
            <a:spLocks noGrp="1"/>
          </p:cNvSpPr>
          <p:nvPr>
            <p:ph type="body" sz="quarter" idx="1"/>
          </p:nvPr>
        </p:nvSpPr>
        <p:spPr>
          <a:xfrm>
            <a:off x="1270000" y="7874000"/>
            <a:ext cx="10464800" cy="1130300"/>
          </a:xfrm>
          <a:prstGeom prst="rect">
            <a:avLst/>
          </a:prstGeom>
        </p:spPr>
        <p:txBody>
          <a:bodyPr/>
          <a:lstStyle/>
          <a:p>
            <a:pPr>
              <a:defRPr sz="2400">
                <a:latin typeface="Helvetica Neue Light"/>
                <a:ea typeface="Helvetica Neue Light"/>
                <a:cs typeface="Helvetica Neue Light"/>
                <a:sym typeface="Helvetica Neue Light"/>
              </a:defRPr>
            </a:pPr>
            <a:r>
              <a:t>Kami Vaniea, Emilee Rader, and Rick Wash. “</a:t>
            </a:r>
            <a:r>
              <a:rPr>
                <a:latin typeface="+mn-lt"/>
                <a:ea typeface="+mn-ea"/>
                <a:cs typeface="+mn-cs"/>
                <a:sym typeface="Helvetica Neue Medium"/>
              </a:rPr>
              <a:t>Betrayed By Updates: How Negative Experiences Affect Future Security</a:t>
            </a:r>
            <a:r>
              <a:t>”  CHI 2014</a:t>
            </a:r>
          </a:p>
        </p:txBody>
      </p:sp>
      <p:pic>
        <p:nvPicPr>
          <p:cNvPr id="361" name="Image" descr="Image"/>
          <p:cNvPicPr>
            <a:picLocks noChangeAspect="1"/>
          </p:cNvPicPr>
          <p:nvPr/>
        </p:nvPicPr>
        <p:blipFill>
          <a:blip r:embed="rId3">
            <a:extLst/>
          </a:blip>
          <a:srcRect/>
          <a:stretch>
            <a:fillRect/>
          </a:stretch>
        </p:blipFill>
        <p:spPr>
          <a:xfrm>
            <a:off x="622299" y="916817"/>
            <a:ext cx="11760201" cy="4865393"/>
          </a:xfrm>
          <a:prstGeom prst="rect">
            <a:avLst/>
          </a:prstGeom>
          <a:ln w="25400">
            <a:solidFill>
              <a:srgbClr val="000000"/>
            </a:solidFill>
            <a:miter lim="400000"/>
          </a:ln>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ecurity is a property of a System"/>
          <p:cNvSpPr txBox="1"/>
          <p:nvPr/>
        </p:nvSpPr>
        <p:spPr>
          <a:xfrm>
            <a:off x="1872030" y="863599"/>
            <a:ext cx="926074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b="0">
                <a:latin typeface="Helvetica Light"/>
                <a:ea typeface="Helvetica Light"/>
                <a:cs typeface="Helvetica Light"/>
                <a:sym typeface="Helvetica Light"/>
              </a:defRPr>
            </a:pPr>
            <a:r>
              <a:t>Security is a property of a </a:t>
            </a:r>
            <a:r>
              <a:rPr u="sng"/>
              <a:t>System</a:t>
            </a:r>
          </a:p>
        </p:txBody>
      </p:sp>
      <p:pic>
        <p:nvPicPr>
          <p:cNvPr id="243" name="2018-01-29-image-12.jpg" descr="2018-01-29-image-12.jpg"/>
          <p:cNvPicPr>
            <a:picLocks noChangeAspect="1"/>
          </p:cNvPicPr>
          <p:nvPr/>
        </p:nvPicPr>
        <p:blipFill>
          <a:blip r:embed="rId3">
            <a:extLst/>
          </a:blip>
          <a:stretch>
            <a:fillRect/>
          </a:stretch>
        </p:blipFill>
        <p:spPr>
          <a:xfrm>
            <a:off x="106858" y="2085869"/>
            <a:ext cx="8009070" cy="4516965"/>
          </a:xfrm>
          <a:prstGeom prst="rect">
            <a:avLst/>
          </a:prstGeom>
          <a:ln w="12700">
            <a:miter lim="400000"/>
          </a:ln>
        </p:spPr>
      </p:pic>
      <p:pic>
        <p:nvPicPr>
          <p:cNvPr id="244" name="SSL-handshake-protocol.jpg" descr="SSL-handshake-protocol.jpg"/>
          <p:cNvPicPr>
            <a:picLocks noChangeAspect="1"/>
          </p:cNvPicPr>
          <p:nvPr/>
        </p:nvPicPr>
        <p:blipFill>
          <a:blip r:embed="rId4">
            <a:extLst/>
          </a:blip>
          <a:stretch>
            <a:fillRect/>
          </a:stretch>
        </p:blipFill>
        <p:spPr>
          <a:xfrm>
            <a:off x="4898032" y="2744440"/>
            <a:ext cx="4445001" cy="6121401"/>
          </a:xfrm>
          <a:prstGeom prst="rect">
            <a:avLst/>
          </a:prstGeom>
          <a:ln w="12700">
            <a:miter lim="400000"/>
          </a:ln>
        </p:spPr>
      </p:pic>
      <p:pic>
        <p:nvPicPr>
          <p:cNvPr id="245" name="badpasswordslarge.png" descr="badpasswordslarge.png"/>
          <p:cNvPicPr>
            <a:picLocks noChangeAspect="1"/>
          </p:cNvPicPr>
          <p:nvPr/>
        </p:nvPicPr>
        <p:blipFill>
          <a:blip r:embed="rId5">
            <a:extLst/>
          </a:blip>
          <a:stretch>
            <a:fillRect/>
          </a:stretch>
        </p:blipFill>
        <p:spPr>
          <a:xfrm>
            <a:off x="7187951" y="4756546"/>
            <a:ext cx="5651501" cy="48641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1" animBg="1" advAuto="0"/>
      <p:bldP spid="244" grpId="2" animBg="1" advAuto="0"/>
      <p:bldP spid="245" grpId="3"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Why Don’t People Update?"/>
          <p:cNvSpPr txBox="1">
            <a:spLocks noGrp="1"/>
          </p:cNvSpPr>
          <p:nvPr>
            <p:ph type="title"/>
          </p:nvPr>
        </p:nvSpPr>
        <p:spPr>
          <a:prstGeom prst="rect">
            <a:avLst/>
          </a:prstGeom>
        </p:spPr>
        <p:txBody>
          <a:bodyPr/>
          <a:lstStyle>
            <a:lvl1pPr defTabSz="519937">
              <a:defRPr sz="7119">
                <a:latin typeface="Helvetica Light"/>
                <a:ea typeface="Helvetica Light"/>
                <a:cs typeface="Helvetica Light"/>
                <a:sym typeface="Helvetica Light"/>
              </a:defRPr>
            </a:lvl1pPr>
          </a:lstStyle>
          <a:p>
            <a:r>
              <a:t>Why Don’t People Update?</a:t>
            </a:r>
          </a:p>
        </p:txBody>
      </p:sp>
      <p:sp>
        <p:nvSpPr>
          <p:cNvPr id="366" name="Semi-structured Interviews…"/>
          <p:cNvSpPr txBox="1">
            <a:spLocks noGrp="1"/>
          </p:cNvSpPr>
          <p:nvPr>
            <p:ph type="body" idx="1"/>
          </p:nvPr>
        </p:nvSpPr>
        <p:spPr>
          <a:prstGeom prst="rect">
            <a:avLst/>
          </a:prstGeom>
        </p:spPr>
        <p:txBody>
          <a:bodyPr/>
          <a:lstStyle/>
          <a:p>
            <a:pPr>
              <a:defRPr>
                <a:latin typeface="Helvetica Light"/>
                <a:ea typeface="Helvetica Light"/>
                <a:cs typeface="Helvetica Light"/>
                <a:sym typeface="Helvetica Light"/>
              </a:defRPr>
            </a:pPr>
            <a:r>
              <a:t>Semi-structured Interviews</a:t>
            </a:r>
          </a:p>
          <a:p>
            <a:pPr>
              <a:defRPr>
                <a:latin typeface="Helvetica Light"/>
                <a:ea typeface="Helvetica Light"/>
                <a:cs typeface="Helvetica Light"/>
                <a:sym typeface="Helvetica Light"/>
              </a:defRPr>
            </a:pPr>
            <a:r>
              <a:t>37 Non-expert Windows users</a:t>
            </a:r>
          </a:p>
          <a:p>
            <a:pPr>
              <a:defRPr>
                <a:latin typeface="Helvetica Light"/>
                <a:ea typeface="Helvetica Light"/>
                <a:cs typeface="Helvetica Light"/>
                <a:sym typeface="Helvetica Light"/>
              </a:defRPr>
            </a:pPr>
            <a:r>
              <a:t>Recruited through registrar </a:t>
            </a:r>
          </a:p>
          <a:p>
            <a:pPr lvl="1">
              <a:defRPr>
                <a:latin typeface="Helvetica Light"/>
                <a:ea typeface="Helvetica Light"/>
                <a:cs typeface="Helvetica Light"/>
                <a:sym typeface="Helvetica Light"/>
              </a:defRPr>
            </a:pPr>
            <a:r>
              <a:t>(mostly grad students)</a:t>
            </a:r>
          </a:p>
          <a:p>
            <a:pPr>
              <a:defRPr>
                <a:latin typeface="Helvetica Light"/>
                <a:ea typeface="Helvetica Light"/>
                <a:cs typeface="Helvetica Light"/>
                <a:sym typeface="Helvetica Light"/>
              </a:defRPr>
            </a:pPr>
            <a:r>
              <a:t>Also collected survey, log data (another paper)</a:t>
            </a: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urprise User Interface Changes"/>
          <p:cNvSpPr txBox="1"/>
          <p:nvPr/>
        </p:nvSpPr>
        <p:spPr>
          <a:xfrm>
            <a:off x="1594942" y="2444220"/>
            <a:ext cx="9814916" cy="88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0">
                <a:latin typeface="Helvetica Light"/>
                <a:ea typeface="Helvetica Light"/>
                <a:cs typeface="Helvetica Light"/>
                <a:sym typeface="Helvetica Light"/>
              </a:defRPr>
            </a:lvl1pPr>
          </a:lstStyle>
          <a:p>
            <a:r>
              <a:t>Surprise User Interface Changes</a:t>
            </a:r>
          </a:p>
        </p:txBody>
      </p:sp>
      <p:pic>
        <p:nvPicPr>
          <p:cNvPr id="369" name="Image" descr="Image"/>
          <p:cNvPicPr>
            <a:picLocks noChangeAspect="1"/>
          </p:cNvPicPr>
          <p:nvPr/>
        </p:nvPicPr>
        <p:blipFill>
          <a:blip r:embed="rId2">
            <a:extLst/>
          </a:blip>
          <a:srcRect l="2680" t="17699" r="2659" b="36352"/>
          <a:stretch>
            <a:fillRect/>
          </a:stretch>
        </p:blipFill>
        <p:spPr>
          <a:xfrm>
            <a:off x="2847776" y="5263091"/>
            <a:ext cx="7309248" cy="2132540"/>
          </a:xfrm>
          <a:custGeom>
            <a:avLst/>
            <a:gdLst/>
            <a:ahLst/>
            <a:cxnLst>
              <a:cxn ang="0">
                <a:pos x="wd2" y="hd2"/>
              </a:cxn>
              <a:cxn ang="5400000">
                <a:pos x="wd2" y="hd2"/>
              </a:cxn>
              <a:cxn ang="10800000">
                <a:pos x="wd2" y="hd2"/>
              </a:cxn>
              <a:cxn ang="16200000">
                <a:pos x="wd2" y="hd2"/>
              </a:cxn>
            </a:cxnLst>
            <a:rect l="0" t="0" r="r" b="b"/>
            <a:pathLst>
              <a:path w="21600" h="21452" extrusionOk="0">
                <a:moveTo>
                  <a:pt x="3766" y="0"/>
                </a:moveTo>
                <a:cubicBezTo>
                  <a:pt x="3593" y="4"/>
                  <a:pt x="3067" y="961"/>
                  <a:pt x="2897" y="1577"/>
                </a:cubicBezTo>
                <a:cubicBezTo>
                  <a:pt x="2691" y="2327"/>
                  <a:pt x="2544" y="3496"/>
                  <a:pt x="2544" y="4408"/>
                </a:cubicBezTo>
                <a:cubicBezTo>
                  <a:pt x="2544" y="5466"/>
                  <a:pt x="2426" y="5688"/>
                  <a:pt x="2080" y="5286"/>
                </a:cubicBezTo>
                <a:cubicBezTo>
                  <a:pt x="1923" y="5104"/>
                  <a:pt x="1695" y="4959"/>
                  <a:pt x="1573" y="4959"/>
                </a:cubicBezTo>
                <a:cubicBezTo>
                  <a:pt x="996" y="4959"/>
                  <a:pt x="379" y="6414"/>
                  <a:pt x="119" y="8388"/>
                </a:cubicBezTo>
                <a:cubicBezTo>
                  <a:pt x="29" y="9072"/>
                  <a:pt x="0" y="9449"/>
                  <a:pt x="0" y="10616"/>
                </a:cubicBezTo>
                <a:cubicBezTo>
                  <a:pt x="0" y="11005"/>
                  <a:pt x="3" y="11480"/>
                  <a:pt x="8" y="12085"/>
                </a:cubicBezTo>
                <a:cubicBezTo>
                  <a:pt x="21" y="13562"/>
                  <a:pt x="61" y="14956"/>
                  <a:pt x="97" y="15183"/>
                </a:cubicBezTo>
                <a:cubicBezTo>
                  <a:pt x="134" y="15410"/>
                  <a:pt x="216" y="16012"/>
                  <a:pt x="278" y="16521"/>
                </a:cubicBezTo>
                <a:cubicBezTo>
                  <a:pt x="531" y="18598"/>
                  <a:pt x="1002" y="20633"/>
                  <a:pt x="1361" y="21188"/>
                </a:cubicBezTo>
                <a:cubicBezTo>
                  <a:pt x="1617" y="21585"/>
                  <a:pt x="1737" y="21554"/>
                  <a:pt x="2230" y="20968"/>
                </a:cubicBezTo>
                <a:cubicBezTo>
                  <a:pt x="2721" y="20383"/>
                  <a:pt x="2874" y="20342"/>
                  <a:pt x="3091" y="20725"/>
                </a:cubicBezTo>
                <a:cubicBezTo>
                  <a:pt x="3433" y="21330"/>
                  <a:pt x="3813" y="21557"/>
                  <a:pt x="4062" y="21303"/>
                </a:cubicBezTo>
                <a:cubicBezTo>
                  <a:pt x="4285" y="21076"/>
                  <a:pt x="4956" y="19015"/>
                  <a:pt x="4979" y="18489"/>
                </a:cubicBezTo>
                <a:cubicBezTo>
                  <a:pt x="4984" y="18375"/>
                  <a:pt x="5066" y="17809"/>
                  <a:pt x="5162" y="17231"/>
                </a:cubicBezTo>
                <a:cubicBezTo>
                  <a:pt x="5378" y="15924"/>
                  <a:pt x="5380" y="15584"/>
                  <a:pt x="5169" y="15211"/>
                </a:cubicBezTo>
                <a:cubicBezTo>
                  <a:pt x="5077" y="15049"/>
                  <a:pt x="4944" y="14695"/>
                  <a:pt x="4873" y="14429"/>
                </a:cubicBezTo>
                <a:cubicBezTo>
                  <a:pt x="4721" y="13859"/>
                  <a:pt x="4525" y="12600"/>
                  <a:pt x="4588" y="12600"/>
                </a:cubicBezTo>
                <a:cubicBezTo>
                  <a:pt x="4612" y="12600"/>
                  <a:pt x="4598" y="12493"/>
                  <a:pt x="4558" y="12357"/>
                </a:cubicBezTo>
                <a:cubicBezTo>
                  <a:pt x="4354" y="11665"/>
                  <a:pt x="4566" y="9234"/>
                  <a:pt x="4935" y="8013"/>
                </a:cubicBezTo>
                <a:cubicBezTo>
                  <a:pt x="5182" y="7196"/>
                  <a:pt x="5191" y="7088"/>
                  <a:pt x="5046" y="6500"/>
                </a:cubicBezTo>
                <a:cubicBezTo>
                  <a:pt x="4774" y="5398"/>
                  <a:pt x="4010" y="4704"/>
                  <a:pt x="3548" y="5139"/>
                </a:cubicBezTo>
                <a:cubicBezTo>
                  <a:pt x="3376" y="5301"/>
                  <a:pt x="3289" y="5296"/>
                  <a:pt x="3229" y="5127"/>
                </a:cubicBezTo>
                <a:cubicBezTo>
                  <a:pt x="3162" y="4938"/>
                  <a:pt x="3186" y="4780"/>
                  <a:pt x="3361" y="4288"/>
                </a:cubicBezTo>
                <a:cubicBezTo>
                  <a:pt x="3794" y="3074"/>
                  <a:pt x="4085" y="-6"/>
                  <a:pt x="3766" y="0"/>
                </a:cubicBezTo>
                <a:close/>
                <a:moveTo>
                  <a:pt x="6837" y="8065"/>
                </a:moveTo>
                <a:cubicBezTo>
                  <a:pt x="6707" y="8031"/>
                  <a:pt x="6569" y="8185"/>
                  <a:pt x="6457" y="8568"/>
                </a:cubicBezTo>
                <a:cubicBezTo>
                  <a:pt x="6375" y="8847"/>
                  <a:pt x="6306" y="9292"/>
                  <a:pt x="6306" y="9566"/>
                </a:cubicBezTo>
                <a:cubicBezTo>
                  <a:pt x="6306" y="10212"/>
                  <a:pt x="6515" y="11107"/>
                  <a:pt x="6688" y="11203"/>
                </a:cubicBezTo>
                <a:cubicBezTo>
                  <a:pt x="6762" y="11244"/>
                  <a:pt x="6853" y="11205"/>
                  <a:pt x="6889" y="11115"/>
                </a:cubicBezTo>
                <a:cubicBezTo>
                  <a:pt x="6926" y="11026"/>
                  <a:pt x="6969" y="10995"/>
                  <a:pt x="6985" y="11051"/>
                </a:cubicBezTo>
                <a:cubicBezTo>
                  <a:pt x="7059" y="11303"/>
                  <a:pt x="7242" y="10247"/>
                  <a:pt x="7242" y="9566"/>
                </a:cubicBezTo>
                <a:cubicBezTo>
                  <a:pt x="7242" y="8687"/>
                  <a:pt x="7052" y="8121"/>
                  <a:pt x="6837" y="8065"/>
                </a:cubicBezTo>
                <a:close/>
                <a:moveTo>
                  <a:pt x="7581" y="8676"/>
                </a:moveTo>
                <a:lnTo>
                  <a:pt x="7581" y="9909"/>
                </a:lnTo>
                <a:lnTo>
                  <a:pt x="7581" y="11135"/>
                </a:lnTo>
                <a:lnTo>
                  <a:pt x="8052" y="11203"/>
                </a:lnTo>
                <a:lnTo>
                  <a:pt x="8522" y="11259"/>
                </a:lnTo>
                <a:lnTo>
                  <a:pt x="8539" y="16269"/>
                </a:lnTo>
                <a:lnTo>
                  <a:pt x="8555" y="21279"/>
                </a:lnTo>
                <a:lnTo>
                  <a:pt x="9007" y="21279"/>
                </a:lnTo>
                <a:lnTo>
                  <a:pt x="9460" y="21279"/>
                </a:lnTo>
                <a:lnTo>
                  <a:pt x="9475" y="16269"/>
                </a:lnTo>
                <a:lnTo>
                  <a:pt x="9493" y="11259"/>
                </a:lnTo>
                <a:lnTo>
                  <a:pt x="9948" y="11259"/>
                </a:lnTo>
                <a:cubicBezTo>
                  <a:pt x="10247" y="11259"/>
                  <a:pt x="10414" y="11171"/>
                  <a:pt x="10434" y="11007"/>
                </a:cubicBezTo>
                <a:cubicBezTo>
                  <a:pt x="10450" y="10870"/>
                  <a:pt x="10455" y="10291"/>
                  <a:pt x="10443" y="9718"/>
                </a:cubicBezTo>
                <a:lnTo>
                  <a:pt x="10422" y="8676"/>
                </a:lnTo>
                <a:lnTo>
                  <a:pt x="9002" y="8676"/>
                </a:lnTo>
                <a:lnTo>
                  <a:pt x="7581" y="8676"/>
                </a:lnTo>
                <a:close/>
                <a:moveTo>
                  <a:pt x="18046" y="11774"/>
                </a:moveTo>
                <a:cubicBezTo>
                  <a:pt x="17802" y="11774"/>
                  <a:pt x="17398" y="12253"/>
                  <a:pt x="17164" y="12820"/>
                </a:cubicBezTo>
                <a:cubicBezTo>
                  <a:pt x="16761" y="13796"/>
                  <a:pt x="16572" y="16531"/>
                  <a:pt x="16769" y="18517"/>
                </a:cubicBezTo>
                <a:cubicBezTo>
                  <a:pt x="16861" y="19442"/>
                  <a:pt x="17263" y="21231"/>
                  <a:pt x="17329" y="21008"/>
                </a:cubicBezTo>
                <a:cubicBezTo>
                  <a:pt x="17344" y="20956"/>
                  <a:pt x="17473" y="21043"/>
                  <a:pt x="17614" y="21200"/>
                </a:cubicBezTo>
                <a:cubicBezTo>
                  <a:pt x="17783" y="21389"/>
                  <a:pt x="18023" y="21446"/>
                  <a:pt x="18334" y="21375"/>
                </a:cubicBezTo>
                <a:cubicBezTo>
                  <a:pt x="18795" y="21270"/>
                  <a:pt x="19214" y="20861"/>
                  <a:pt x="19135" y="20593"/>
                </a:cubicBezTo>
                <a:cubicBezTo>
                  <a:pt x="19112" y="20516"/>
                  <a:pt x="19076" y="20106"/>
                  <a:pt x="19055" y="19679"/>
                </a:cubicBezTo>
                <a:cubicBezTo>
                  <a:pt x="19024" y="19064"/>
                  <a:pt x="18992" y="18917"/>
                  <a:pt x="18898" y="18956"/>
                </a:cubicBezTo>
                <a:cubicBezTo>
                  <a:pt x="18832" y="18983"/>
                  <a:pt x="18591" y="19026"/>
                  <a:pt x="18364" y="19056"/>
                </a:cubicBezTo>
                <a:cubicBezTo>
                  <a:pt x="17986" y="19105"/>
                  <a:pt x="17942" y="19066"/>
                  <a:pt x="17835" y="18593"/>
                </a:cubicBezTo>
                <a:cubicBezTo>
                  <a:pt x="17771" y="18309"/>
                  <a:pt x="17719" y="18158"/>
                  <a:pt x="17718" y="18257"/>
                </a:cubicBezTo>
                <a:cubicBezTo>
                  <a:pt x="17717" y="18356"/>
                  <a:pt x="17675" y="18322"/>
                  <a:pt x="17625" y="18181"/>
                </a:cubicBezTo>
                <a:cubicBezTo>
                  <a:pt x="17448" y="17681"/>
                  <a:pt x="17615" y="17551"/>
                  <a:pt x="18394" y="17575"/>
                </a:cubicBezTo>
                <a:cubicBezTo>
                  <a:pt x="18827" y="17588"/>
                  <a:pt x="19195" y="17552"/>
                  <a:pt x="19212" y="17495"/>
                </a:cubicBezTo>
                <a:cubicBezTo>
                  <a:pt x="19270" y="17298"/>
                  <a:pt x="19239" y="14964"/>
                  <a:pt x="19171" y="14353"/>
                </a:cubicBezTo>
                <a:cubicBezTo>
                  <a:pt x="19134" y="14017"/>
                  <a:pt x="19102" y="13691"/>
                  <a:pt x="19101" y="13634"/>
                </a:cubicBezTo>
                <a:cubicBezTo>
                  <a:pt x="19099" y="13577"/>
                  <a:pt x="19039" y="13289"/>
                  <a:pt x="18966" y="12995"/>
                </a:cubicBezTo>
                <a:cubicBezTo>
                  <a:pt x="18819" y="12402"/>
                  <a:pt x="18346" y="11774"/>
                  <a:pt x="18046" y="11774"/>
                </a:cubicBezTo>
                <a:close/>
                <a:moveTo>
                  <a:pt x="15294" y="11794"/>
                </a:moveTo>
                <a:cubicBezTo>
                  <a:pt x="15213" y="11780"/>
                  <a:pt x="15131" y="11834"/>
                  <a:pt x="15004" y="11949"/>
                </a:cubicBezTo>
                <a:cubicBezTo>
                  <a:pt x="14844" y="12095"/>
                  <a:pt x="14667" y="12359"/>
                  <a:pt x="14611" y="12532"/>
                </a:cubicBezTo>
                <a:cubicBezTo>
                  <a:pt x="14519" y="12817"/>
                  <a:pt x="14502" y="12805"/>
                  <a:pt x="14441" y="12417"/>
                </a:cubicBezTo>
                <a:cubicBezTo>
                  <a:pt x="14384" y="12054"/>
                  <a:pt x="14317" y="11981"/>
                  <a:pt x="14012" y="11981"/>
                </a:cubicBezTo>
                <a:lnTo>
                  <a:pt x="13649" y="11981"/>
                </a:lnTo>
                <a:lnTo>
                  <a:pt x="13649" y="16636"/>
                </a:lnTo>
                <a:lnTo>
                  <a:pt x="13649" y="21299"/>
                </a:lnTo>
                <a:lnTo>
                  <a:pt x="14090" y="21232"/>
                </a:lnTo>
                <a:lnTo>
                  <a:pt x="14530" y="21176"/>
                </a:lnTo>
                <a:lnTo>
                  <a:pt x="14561" y="18134"/>
                </a:lnTo>
                <a:cubicBezTo>
                  <a:pt x="14593" y="14869"/>
                  <a:pt x="14619" y="14618"/>
                  <a:pt x="14933" y="14357"/>
                </a:cubicBezTo>
                <a:cubicBezTo>
                  <a:pt x="15060" y="14251"/>
                  <a:pt x="15116" y="14338"/>
                  <a:pt x="15222" y="14796"/>
                </a:cubicBezTo>
                <a:cubicBezTo>
                  <a:pt x="15346" y="15334"/>
                  <a:pt x="15355" y="15547"/>
                  <a:pt x="15338" y="18321"/>
                </a:cubicBezTo>
                <a:lnTo>
                  <a:pt x="15318" y="21279"/>
                </a:lnTo>
                <a:lnTo>
                  <a:pt x="15759" y="21279"/>
                </a:lnTo>
                <a:cubicBezTo>
                  <a:pt x="16137" y="21279"/>
                  <a:pt x="16199" y="21227"/>
                  <a:pt x="16200" y="20916"/>
                </a:cubicBezTo>
                <a:cubicBezTo>
                  <a:pt x="16221" y="15549"/>
                  <a:pt x="16205" y="14313"/>
                  <a:pt x="16098" y="13427"/>
                </a:cubicBezTo>
                <a:cubicBezTo>
                  <a:pt x="16037" y="12915"/>
                  <a:pt x="15959" y="12478"/>
                  <a:pt x="15926" y="12452"/>
                </a:cubicBezTo>
                <a:cubicBezTo>
                  <a:pt x="15893" y="12427"/>
                  <a:pt x="15738" y="12244"/>
                  <a:pt x="15581" y="12045"/>
                </a:cubicBezTo>
                <a:cubicBezTo>
                  <a:pt x="15457" y="11888"/>
                  <a:pt x="15375" y="11807"/>
                  <a:pt x="15294" y="11794"/>
                </a:cubicBezTo>
                <a:close/>
                <a:moveTo>
                  <a:pt x="20825" y="11834"/>
                </a:moveTo>
                <a:cubicBezTo>
                  <a:pt x="20129" y="11700"/>
                  <a:pt x="19627" y="12901"/>
                  <a:pt x="19627" y="14848"/>
                </a:cubicBezTo>
                <a:cubicBezTo>
                  <a:pt x="19627" y="16137"/>
                  <a:pt x="19819" y="16929"/>
                  <a:pt x="20275" y="17535"/>
                </a:cubicBezTo>
                <a:cubicBezTo>
                  <a:pt x="20694" y="18092"/>
                  <a:pt x="20800" y="18453"/>
                  <a:pt x="20684" y="18928"/>
                </a:cubicBezTo>
                <a:cubicBezTo>
                  <a:pt x="20620" y="19190"/>
                  <a:pt x="20532" y="19237"/>
                  <a:pt x="20278" y="19148"/>
                </a:cubicBezTo>
                <a:cubicBezTo>
                  <a:pt x="20100" y="19085"/>
                  <a:pt x="19912" y="18919"/>
                  <a:pt x="19863" y="18780"/>
                </a:cubicBezTo>
                <a:cubicBezTo>
                  <a:pt x="19724" y="18389"/>
                  <a:pt x="19635" y="18852"/>
                  <a:pt x="19631" y="19986"/>
                </a:cubicBezTo>
                <a:lnTo>
                  <a:pt x="19627" y="20968"/>
                </a:lnTo>
                <a:lnTo>
                  <a:pt x="19901" y="21220"/>
                </a:lnTo>
                <a:cubicBezTo>
                  <a:pt x="20266" y="21560"/>
                  <a:pt x="20870" y="21397"/>
                  <a:pt x="21172" y="20872"/>
                </a:cubicBezTo>
                <a:cubicBezTo>
                  <a:pt x="21460" y="20372"/>
                  <a:pt x="21600" y="19555"/>
                  <a:pt x="21600" y="18385"/>
                </a:cubicBezTo>
                <a:cubicBezTo>
                  <a:pt x="21600" y="17069"/>
                  <a:pt x="21469" y="16425"/>
                  <a:pt x="21071" y="15810"/>
                </a:cubicBezTo>
                <a:cubicBezTo>
                  <a:pt x="20562" y="15023"/>
                  <a:pt x="20537" y="14973"/>
                  <a:pt x="20537" y="14544"/>
                </a:cubicBezTo>
                <a:cubicBezTo>
                  <a:pt x="20537" y="14064"/>
                  <a:pt x="20847" y="13903"/>
                  <a:pt x="21132" y="14241"/>
                </a:cubicBezTo>
                <a:cubicBezTo>
                  <a:pt x="21356" y="14507"/>
                  <a:pt x="21431" y="14217"/>
                  <a:pt x="21462" y="12975"/>
                </a:cubicBezTo>
                <a:lnTo>
                  <a:pt x="21478" y="12221"/>
                </a:lnTo>
                <a:lnTo>
                  <a:pt x="21133" y="11977"/>
                </a:lnTo>
                <a:cubicBezTo>
                  <a:pt x="21027" y="11902"/>
                  <a:pt x="20924" y="11853"/>
                  <a:pt x="20825" y="11834"/>
                </a:cubicBezTo>
                <a:close/>
                <a:moveTo>
                  <a:pt x="6367" y="11961"/>
                </a:moveTo>
                <a:lnTo>
                  <a:pt x="6367" y="16624"/>
                </a:lnTo>
                <a:lnTo>
                  <a:pt x="6367" y="21279"/>
                </a:lnTo>
                <a:lnTo>
                  <a:pt x="6792" y="21279"/>
                </a:lnTo>
                <a:cubicBezTo>
                  <a:pt x="7034" y="21279"/>
                  <a:pt x="7218" y="21189"/>
                  <a:pt x="7219" y="21072"/>
                </a:cubicBezTo>
                <a:cubicBezTo>
                  <a:pt x="7220" y="20958"/>
                  <a:pt x="7220" y="18891"/>
                  <a:pt x="7221" y="16477"/>
                </a:cubicBezTo>
                <a:lnTo>
                  <a:pt x="7222" y="12085"/>
                </a:lnTo>
                <a:lnTo>
                  <a:pt x="6794" y="12025"/>
                </a:lnTo>
                <a:lnTo>
                  <a:pt x="6367" y="11961"/>
                </a:lnTo>
                <a:close/>
                <a:moveTo>
                  <a:pt x="10485" y="11981"/>
                </a:moveTo>
                <a:lnTo>
                  <a:pt x="10504" y="15650"/>
                </a:lnTo>
                <a:cubicBezTo>
                  <a:pt x="10527" y="19853"/>
                  <a:pt x="10580" y="20415"/>
                  <a:pt x="11011" y="21112"/>
                </a:cubicBezTo>
                <a:cubicBezTo>
                  <a:pt x="11309" y="21594"/>
                  <a:pt x="11744" y="21486"/>
                  <a:pt x="12053" y="20864"/>
                </a:cubicBezTo>
                <a:lnTo>
                  <a:pt x="12266" y="20445"/>
                </a:lnTo>
                <a:lnTo>
                  <a:pt x="12298" y="20872"/>
                </a:lnTo>
                <a:cubicBezTo>
                  <a:pt x="12328" y="21252"/>
                  <a:pt x="12370" y="21286"/>
                  <a:pt x="12692" y="21232"/>
                </a:cubicBezTo>
                <a:lnTo>
                  <a:pt x="13055" y="21176"/>
                </a:lnTo>
                <a:lnTo>
                  <a:pt x="13064" y="16577"/>
                </a:lnTo>
                <a:lnTo>
                  <a:pt x="13074" y="11981"/>
                </a:lnTo>
                <a:lnTo>
                  <a:pt x="12634" y="11981"/>
                </a:lnTo>
                <a:lnTo>
                  <a:pt x="12194" y="11981"/>
                </a:lnTo>
                <a:lnTo>
                  <a:pt x="12194" y="14860"/>
                </a:lnTo>
                <a:cubicBezTo>
                  <a:pt x="12194" y="17653"/>
                  <a:pt x="12188" y="17756"/>
                  <a:pt x="12036" y="18373"/>
                </a:cubicBezTo>
                <a:cubicBezTo>
                  <a:pt x="11850" y="19125"/>
                  <a:pt x="11736" y="19162"/>
                  <a:pt x="11545" y="18553"/>
                </a:cubicBezTo>
                <a:cubicBezTo>
                  <a:pt x="11411" y="18122"/>
                  <a:pt x="11405" y="17978"/>
                  <a:pt x="11405" y="15043"/>
                </a:cubicBezTo>
                <a:lnTo>
                  <a:pt x="11405" y="11981"/>
                </a:lnTo>
                <a:lnTo>
                  <a:pt x="10944" y="11981"/>
                </a:lnTo>
                <a:lnTo>
                  <a:pt x="10485" y="11981"/>
                </a:lnTo>
                <a:close/>
                <a:moveTo>
                  <a:pt x="17979" y="13842"/>
                </a:moveTo>
                <a:cubicBezTo>
                  <a:pt x="18150" y="13842"/>
                  <a:pt x="18267" y="14100"/>
                  <a:pt x="18354" y="14668"/>
                </a:cubicBezTo>
                <a:cubicBezTo>
                  <a:pt x="18401" y="14981"/>
                  <a:pt x="18421" y="15292"/>
                  <a:pt x="18401" y="15363"/>
                </a:cubicBezTo>
                <a:cubicBezTo>
                  <a:pt x="18337" y="15578"/>
                  <a:pt x="17605" y="15512"/>
                  <a:pt x="17564" y="15287"/>
                </a:cubicBezTo>
                <a:cubicBezTo>
                  <a:pt x="17517" y="15025"/>
                  <a:pt x="17857" y="13842"/>
                  <a:pt x="17979" y="13842"/>
                </a:cubicBezTo>
                <a:close/>
              </a:path>
            </a:pathLst>
          </a:custGeom>
          <a:ln w="12700">
            <a:miter lim="400000"/>
          </a:ln>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 Rachel"/>
          <p:cNvSpPr>
            <a:spLocks noGrp="1"/>
          </p:cNvSpPr>
          <p:nvPr>
            <p:ph type="body" idx="13"/>
          </p:nvPr>
        </p:nvSpPr>
        <p:spPr>
          <a:prstGeom prst="rect">
            <a:avLst/>
          </a:prstGeom>
        </p:spPr>
        <p:txBody>
          <a:bodyPr/>
          <a:lstStyle/>
          <a:p>
            <a:r>
              <a:t>— Rachel</a:t>
            </a:r>
          </a:p>
        </p:txBody>
      </p:sp>
      <p:sp>
        <p:nvSpPr>
          <p:cNvPr id="372" name="I also always worry that everything is gonna get screwed up, especially for iTunes updates or things like that because they’re always reconfiguring the layout of stuff, and I’m like, ‘I don’t want you to do that. Just, like, leave it alone…’"/>
          <p:cNvSpPr>
            <a:spLocks noGrp="1"/>
          </p:cNvSpPr>
          <p:nvPr>
            <p:ph type="body" idx="14"/>
          </p:nvPr>
        </p:nvSpPr>
        <p:spPr>
          <a:xfrm>
            <a:off x="1270000" y="2963636"/>
            <a:ext cx="10464800" cy="3216728"/>
          </a:xfrm>
          <a:prstGeom prst="rect">
            <a:avLst/>
          </a:prstGeom>
        </p:spPr>
        <p:txBody>
          <a:bodyPr/>
          <a:lstStyle/>
          <a:p>
            <a:pPr>
              <a:defRPr>
                <a:latin typeface="Helvetica Neue Light"/>
                <a:ea typeface="Helvetica Neue Light"/>
                <a:cs typeface="Helvetica Neue Light"/>
                <a:sym typeface="Helvetica Neue Light"/>
              </a:defRPr>
            </a:pPr>
            <a:r>
              <a:t>I also always worry that everything is gonna get screwed up, especially for iTunes updates or things like that because they’re always reconfiguring the layout of stuff, and I’m like, ‘I don’t want you to do that. </a:t>
            </a:r>
            <a:r>
              <a:rPr>
                <a:solidFill>
                  <a:srgbClr val="AC3B30"/>
                </a:solidFill>
                <a:latin typeface="+mn-lt"/>
                <a:ea typeface="+mn-ea"/>
                <a:cs typeface="+mn-cs"/>
                <a:sym typeface="Helvetica Neue Medium"/>
              </a:rPr>
              <a:t>Just, like, leave it alone…</a:t>
            </a:r>
            <a:r>
              <a:t>’</a:t>
            </a: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 name="Image" descr="Image"/>
          <p:cNvPicPr>
            <a:picLocks noChangeAspect="1"/>
          </p:cNvPicPr>
          <p:nvPr/>
        </p:nvPicPr>
        <p:blipFill>
          <a:blip r:embed="rId2">
            <a:extLst/>
          </a:blip>
          <a:stretch>
            <a:fillRect/>
          </a:stretch>
        </p:blipFill>
        <p:spPr>
          <a:xfrm>
            <a:off x="196850" y="1197688"/>
            <a:ext cx="9389261" cy="6712079"/>
          </a:xfrm>
          <a:prstGeom prst="rect">
            <a:avLst/>
          </a:prstGeom>
          <a:ln w="12700">
            <a:miter lim="400000"/>
          </a:ln>
        </p:spPr>
      </p:pic>
      <p:sp>
        <p:nvSpPr>
          <p:cNvPr id="375" name="Rectangle"/>
          <p:cNvSpPr/>
          <p:nvPr/>
        </p:nvSpPr>
        <p:spPr>
          <a:xfrm>
            <a:off x="190500" y="1752600"/>
            <a:ext cx="9401961" cy="6216648"/>
          </a:xfrm>
          <a:prstGeom prst="rect">
            <a:avLst/>
          </a:prstGeom>
          <a:ln w="101600">
            <a:solidFill>
              <a:srgbClr val="874A3E"/>
            </a:solidFill>
            <a:miter lim="400000"/>
          </a:ln>
        </p:spPr>
        <p:txBody>
          <a:bodyPr lIns="50800" tIns="50800" rIns="50800" bIns="50800" anchor="ctr"/>
          <a:lstStyle/>
          <a:p>
            <a:pPr>
              <a:defRPr sz="3000" b="0">
                <a:solidFill>
                  <a:srgbClr val="FFFFFF"/>
                </a:solidFill>
                <a:effectLst>
                  <a:outerShdw blurRad="25400" dist="12700" dir="5400000" rotWithShape="0">
                    <a:srgbClr val="000000">
                      <a:alpha val="50000"/>
                    </a:srgbClr>
                  </a:outerShdw>
                </a:effectLst>
                <a:latin typeface="Gill Sans"/>
                <a:ea typeface="Gill Sans"/>
                <a:cs typeface="Gill Sans"/>
                <a:sym typeface="Gill Sans"/>
              </a:defRPr>
            </a:pPr>
            <a:endParaRPr/>
          </a:p>
        </p:txBody>
      </p:sp>
      <p:sp>
        <p:nvSpPr>
          <p:cNvPr id="376" name="This is a web…"/>
          <p:cNvSpPr txBox="1"/>
          <p:nvPr/>
        </p:nvSpPr>
        <p:spPr>
          <a:xfrm>
            <a:off x="9660434" y="698888"/>
            <a:ext cx="3092519"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600" b="0">
                <a:solidFill>
                  <a:srgbClr val="606060"/>
                </a:solidFill>
                <a:latin typeface="Helvetica Light"/>
                <a:ea typeface="Helvetica Light"/>
                <a:cs typeface="Helvetica Light"/>
                <a:sym typeface="Helvetica Light"/>
              </a:defRPr>
            </a:pPr>
            <a:r>
              <a:rPr>
                <a:solidFill>
                  <a:srgbClr val="AC3B30"/>
                </a:solidFill>
              </a:rPr>
              <a:t>This is a web </a:t>
            </a:r>
          </a:p>
          <a:p>
            <a:pPr>
              <a:defRPr sz="3600" b="0">
                <a:solidFill>
                  <a:srgbClr val="606060"/>
                </a:solidFill>
                <a:latin typeface="Helvetica Light"/>
                <a:ea typeface="Helvetica Light"/>
                <a:cs typeface="Helvetica Light"/>
                <a:sym typeface="Helvetica Light"/>
              </a:defRPr>
            </a:pPr>
            <a:r>
              <a:rPr>
                <a:solidFill>
                  <a:srgbClr val="AC3B30"/>
                </a:solidFill>
              </a:rPr>
              <a:t>page rendered</a:t>
            </a:r>
          </a:p>
          <a:p>
            <a:pPr>
              <a:defRPr sz="3600" b="0">
                <a:solidFill>
                  <a:srgbClr val="606060"/>
                </a:solidFill>
                <a:latin typeface="Helvetica Light"/>
                <a:ea typeface="Helvetica Light"/>
                <a:cs typeface="Helvetica Light"/>
                <a:sym typeface="Helvetica Light"/>
              </a:defRPr>
            </a:pPr>
            <a:r>
              <a:rPr>
                <a:solidFill>
                  <a:srgbClr val="AC3B30"/>
                </a:solidFill>
              </a:rPr>
              <a:t>using WebKit</a:t>
            </a:r>
          </a:p>
        </p:txBody>
      </p:sp>
      <p:sp>
        <p:nvSpPr>
          <p:cNvPr id="377" name="Arrow"/>
          <p:cNvSpPr/>
          <p:nvPr/>
        </p:nvSpPr>
        <p:spPr>
          <a:xfrm>
            <a:off x="9687321" y="3169427"/>
            <a:ext cx="1882379" cy="1270001"/>
          </a:xfrm>
          <a:custGeom>
            <a:avLst/>
            <a:gdLst/>
            <a:ahLst/>
            <a:cxnLst>
              <a:cxn ang="0">
                <a:pos x="wd2" y="hd2"/>
              </a:cxn>
              <a:cxn ang="5400000">
                <a:pos x="wd2" y="hd2"/>
              </a:cxn>
              <a:cxn ang="10800000">
                <a:pos x="wd2" y="hd2"/>
              </a:cxn>
              <a:cxn ang="16200000">
                <a:pos x="wd2" y="hd2"/>
              </a:cxn>
            </a:cxnLst>
            <a:rect l="0" t="0" r="r" b="b"/>
            <a:pathLst>
              <a:path w="21600" h="21600" extrusionOk="0">
                <a:moveTo>
                  <a:pt x="9327" y="14256"/>
                </a:moveTo>
                <a:lnTo>
                  <a:pt x="9327" y="21600"/>
                </a:lnTo>
                <a:lnTo>
                  <a:pt x="0" y="10800"/>
                </a:lnTo>
                <a:lnTo>
                  <a:pt x="9327" y="0"/>
                </a:lnTo>
                <a:lnTo>
                  <a:pt x="9327" y="7344"/>
                </a:lnTo>
                <a:lnTo>
                  <a:pt x="21600" y="7344"/>
                </a:lnTo>
                <a:lnTo>
                  <a:pt x="21600" y="14256"/>
                </a:lnTo>
                <a:close/>
              </a:path>
            </a:pathLst>
          </a:custGeom>
          <a:blipFill>
            <a:blip r:embed="rId3"/>
          </a:blipFill>
          <a:ln w="12700">
            <a:miter lim="400000"/>
          </a:ln>
        </p:spPr>
        <p:txBody>
          <a:bodyPr lIns="50800" tIns="50800" rIns="50800" bIns="50800" anchor="ctr"/>
          <a:lstStyle/>
          <a:p>
            <a:pPr>
              <a:defRPr sz="3000" b="0">
                <a:solidFill>
                  <a:srgbClr val="FFFFFF"/>
                </a:solidFill>
                <a:effectLst>
                  <a:outerShdw blurRad="254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7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1" animBg="1" advAuto="0"/>
      <p:bldP spid="376" grpId="2" animBg="1" advAuto="0"/>
      <p:bldP spid="377" grpId="3"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Unused and Unrecognized Software"/>
          <p:cNvSpPr txBox="1"/>
          <p:nvPr/>
        </p:nvSpPr>
        <p:spPr>
          <a:xfrm>
            <a:off x="1080490" y="2444220"/>
            <a:ext cx="10843820" cy="88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0">
                <a:latin typeface="Helvetica Light"/>
                <a:ea typeface="Helvetica Light"/>
                <a:cs typeface="Helvetica Light"/>
                <a:sym typeface="Helvetica Light"/>
              </a:defRPr>
            </a:lvl1pPr>
          </a:lstStyle>
          <a:p>
            <a:r>
              <a:t>Unused and Unrecognized Software</a:t>
            </a:r>
          </a:p>
        </p:txBody>
      </p:sp>
      <p:pic>
        <p:nvPicPr>
          <p:cNvPr id="380" name="Image" descr="Image"/>
          <p:cNvPicPr>
            <a:picLocks noChangeAspect="1"/>
          </p:cNvPicPr>
          <p:nvPr/>
        </p:nvPicPr>
        <p:blipFill>
          <a:blip r:embed="rId2">
            <a:extLst/>
          </a:blip>
          <a:stretch>
            <a:fillRect/>
          </a:stretch>
        </p:blipFill>
        <p:spPr>
          <a:xfrm>
            <a:off x="5006976" y="3764569"/>
            <a:ext cx="2714624" cy="499888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 Lauren"/>
          <p:cNvSpPr>
            <a:spLocks noGrp="1"/>
          </p:cNvSpPr>
          <p:nvPr>
            <p:ph type="body" idx="13"/>
          </p:nvPr>
        </p:nvSpPr>
        <p:spPr>
          <a:prstGeom prst="rect">
            <a:avLst/>
          </a:prstGeom>
        </p:spPr>
        <p:txBody>
          <a:bodyPr/>
          <a:lstStyle/>
          <a:p>
            <a:r>
              <a:t>— Lauren</a:t>
            </a:r>
          </a:p>
        </p:txBody>
      </p:sp>
      <p:sp>
        <p:nvSpPr>
          <p:cNvPr id="383" name="I don’t know why the hell I need a Java so I ignore it... I’m just pissed off and I think I have a tendency then, when like I see Java pop up in the corner, I’m like, ‘Fuck you, Java.’"/>
          <p:cNvSpPr>
            <a:spLocks noGrp="1"/>
          </p:cNvSpPr>
          <p:nvPr>
            <p:ph type="body" idx="14"/>
          </p:nvPr>
        </p:nvSpPr>
        <p:spPr>
          <a:xfrm>
            <a:off x="1270000" y="3224849"/>
            <a:ext cx="10464800" cy="2694302"/>
          </a:xfrm>
          <a:prstGeom prst="rect">
            <a:avLst/>
          </a:prstGeom>
        </p:spPr>
        <p:txBody>
          <a:bodyPr/>
          <a:lstStyle/>
          <a:p>
            <a:pPr>
              <a:defRPr>
                <a:latin typeface="Helvetica Neue Light"/>
                <a:ea typeface="Helvetica Neue Light"/>
                <a:cs typeface="Helvetica Neue Light"/>
                <a:sym typeface="Helvetica Neue Light"/>
              </a:defRPr>
            </a:pPr>
            <a:r>
              <a:t>I don’t know why the hell I need a Java so I ignore it... I’m just pissed off and I think I have a tendency then, when like I see Java pop up in the corner, I’m like, ‘</a:t>
            </a:r>
            <a:r>
              <a:rPr>
                <a:solidFill>
                  <a:srgbClr val="AC3B30"/>
                </a:solidFill>
                <a:latin typeface="+mn-lt"/>
                <a:ea typeface="+mn-ea"/>
                <a:cs typeface="+mn-cs"/>
                <a:sym typeface="Helvetica Neue Medium"/>
              </a:rPr>
              <a:t>Fuck you, Java.</a:t>
            </a:r>
            <a:r>
              <a:t>’</a:t>
            </a: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Currently Functional Software"/>
          <p:cNvSpPr txBox="1"/>
          <p:nvPr/>
        </p:nvSpPr>
        <p:spPr>
          <a:xfrm>
            <a:off x="2126233" y="2444220"/>
            <a:ext cx="8752333" cy="88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0">
                <a:latin typeface="Helvetica Light"/>
                <a:ea typeface="Helvetica Light"/>
                <a:cs typeface="Helvetica Light"/>
                <a:sym typeface="Helvetica Light"/>
              </a:defRPr>
            </a:lvl1pPr>
          </a:lstStyle>
          <a:p>
            <a:r>
              <a:t>Currently Functional Software</a:t>
            </a:r>
          </a:p>
        </p:txBody>
      </p:sp>
      <p:pic>
        <p:nvPicPr>
          <p:cNvPr id="386" name="Image" descr="Image"/>
          <p:cNvPicPr>
            <a:picLocks noChangeAspect="1"/>
          </p:cNvPicPr>
          <p:nvPr/>
        </p:nvPicPr>
        <p:blipFill>
          <a:blip r:embed="rId2">
            <a:extLst/>
          </a:blip>
          <a:stretch>
            <a:fillRect/>
          </a:stretch>
        </p:blipFill>
        <p:spPr>
          <a:xfrm>
            <a:off x="4092773" y="3702050"/>
            <a:ext cx="4819254" cy="512391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 Justin"/>
          <p:cNvSpPr>
            <a:spLocks noGrp="1"/>
          </p:cNvSpPr>
          <p:nvPr>
            <p:ph type="body" idx="13"/>
          </p:nvPr>
        </p:nvSpPr>
        <p:spPr>
          <a:prstGeom prst="rect">
            <a:avLst/>
          </a:prstGeom>
        </p:spPr>
        <p:txBody>
          <a:bodyPr/>
          <a:lstStyle/>
          <a:p>
            <a:r>
              <a:t>— Justin</a:t>
            </a:r>
          </a:p>
        </p:txBody>
      </p:sp>
      <p:sp>
        <p:nvSpPr>
          <p:cNvPr id="389" name="I just don’t see what an update to [AdobeReader] can do. I mean it’s PDF files. Its viewing them...”"/>
          <p:cNvSpPr>
            <a:spLocks noGrp="1"/>
          </p:cNvSpPr>
          <p:nvPr>
            <p:ph type="body" idx="14"/>
          </p:nvPr>
        </p:nvSpPr>
        <p:spPr>
          <a:xfrm>
            <a:off x="1270000" y="3745549"/>
            <a:ext cx="10464800" cy="1652902"/>
          </a:xfrm>
          <a:prstGeom prst="rect">
            <a:avLst/>
          </a:prstGeom>
        </p:spPr>
        <p:txBody>
          <a:bodyPr/>
          <a:lstStyle/>
          <a:p>
            <a:pPr>
              <a:defRPr>
                <a:latin typeface="Helvetica Neue Light"/>
                <a:ea typeface="Helvetica Neue Light"/>
                <a:cs typeface="Helvetica Neue Light"/>
                <a:sym typeface="Helvetica Neue Light"/>
              </a:defRPr>
            </a:pPr>
            <a:r>
              <a:rPr>
                <a:solidFill>
                  <a:srgbClr val="AC3B30"/>
                </a:solidFill>
                <a:latin typeface="+mn-lt"/>
                <a:ea typeface="+mn-ea"/>
                <a:cs typeface="+mn-cs"/>
                <a:sym typeface="Helvetica Neue Medium"/>
              </a:rPr>
              <a:t>I just don’t see</a:t>
            </a:r>
            <a:r>
              <a:t> what an update to [AdobeReader] can do. I mean it’s PDF files. Its viewing them...”</a:t>
            </a: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1" name="Image" descr="Image"/>
          <p:cNvPicPr>
            <a:picLocks noGrp="1" noChangeAspect="1"/>
          </p:cNvPicPr>
          <p:nvPr>
            <p:ph type="pic" idx="13"/>
          </p:nvPr>
        </p:nvPicPr>
        <p:blipFill>
          <a:blip r:embed="rId2">
            <a:extLst/>
          </a:blip>
          <a:srcRect/>
          <a:stretch>
            <a:fillRect/>
          </a:stretch>
        </p:blipFill>
        <p:spPr>
          <a:xfrm>
            <a:off x="0" y="1007872"/>
            <a:ext cx="13004800" cy="7737856"/>
          </a:xfrm>
          <a:prstGeom prst="rect">
            <a:avLst/>
          </a:prstGeom>
        </p:spPr>
      </p:pic>
      <p:sp>
        <p:nvSpPr>
          <p:cNvPr id="392" name="Microsoft Security Intelligence Report, V13, 2013"/>
          <p:cNvSpPr txBox="1"/>
          <p:nvPr/>
        </p:nvSpPr>
        <p:spPr>
          <a:xfrm>
            <a:off x="6377334" y="8753474"/>
            <a:ext cx="6103443"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606060"/>
                </a:solidFill>
                <a:latin typeface="Gill Sans"/>
                <a:ea typeface="Gill Sans"/>
                <a:cs typeface="Gill Sans"/>
                <a:sym typeface="Gill Sans"/>
              </a:defRPr>
            </a:lvl1pPr>
          </a:lstStyle>
          <a:p>
            <a:r>
              <a:t>Microsoft Security Intelligence Report, V13, 2013</a:t>
            </a:r>
          </a:p>
        </p:txBody>
      </p:sp>
      <p:sp>
        <p:nvSpPr>
          <p:cNvPr id="393" name="iTunes"/>
          <p:cNvSpPr txBox="1"/>
          <p:nvPr/>
        </p:nvSpPr>
        <p:spPr>
          <a:xfrm>
            <a:off x="10926278" y="3374764"/>
            <a:ext cx="1667844"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rgbClr val="AC3B30"/>
                </a:solidFill>
                <a:latin typeface="Gill Sans"/>
                <a:ea typeface="Gill Sans"/>
                <a:cs typeface="Gill Sans"/>
                <a:sym typeface="Gill Sans"/>
              </a:defRPr>
            </a:lvl1pPr>
          </a:lstStyle>
          <a:p>
            <a:pPr>
              <a:defRPr b="0">
                <a:solidFill>
                  <a:srgbClr val="606060"/>
                </a:solidFill>
              </a:defRPr>
            </a:pPr>
            <a:r>
              <a:rPr b="1">
                <a:solidFill>
                  <a:srgbClr val="AC3B30"/>
                </a:solidFill>
              </a:rPr>
              <a:t>iTunes</a:t>
            </a:r>
          </a:p>
        </p:txBody>
      </p:sp>
      <p:sp>
        <p:nvSpPr>
          <p:cNvPr id="394" name="Rectangle"/>
          <p:cNvSpPr/>
          <p:nvPr/>
        </p:nvSpPr>
        <p:spPr>
          <a:xfrm>
            <a:off x="10862493" y="3987800"/>
            <a:ext cx="1795414" cy="429717"/>
          </a:xfrm>
          <a:prstGeom prst="rect">
            <a:avLst/>
          </a:prstGeom>
          <a:ln w="50800">
            <a:solidFill>
              <a:srgbClr val="874A3E"/>
            </a:solidFill>
            <a:miter lim="400000"/>
          </a:ln>
        </p:spPr>
        <p:txBody>
          <a:bodyPr lIns="50800" tIns="50800" rIns="50800" bIns="50800" anchor="ctr"/>
          <a:lstStyle/>
          <a:p>
            <a:pPr>
              <a:defRPr sz="3000" b="0">
                <a:solidFill>
                  <a:srgbClr val="FFFFFF"/>
                </a:solidFill>
                <a:effectLst>
                  <a:outerShdw blurRad="25400" dist="12700" dir="5400000" rotWithShape="0">
                    <a:srgbClr val="000000">
                      <a:alpha val="50000"/>
                    </a:srgbClr>
                  </a:outerShdw>
                </a:effectLst>
                <a:latin typeface="Gill Sans"/>
                <a:ea typeface="Gill Sans"/>
                <a:cs typeface="Gill Sans"/>
                <a:sym typeface="Gill Sans"/>
              </a:defRPr>
            </a:pPr>
            <a:endParaRPr/>
          </a:p>
        </p:txBody>
      </p:sp>
      <p:sp>
        <p:nvSpPr>
          <p:cNvPr id="395" name="Rectangle"/>
          <p:cNvSpPr/>
          <p:nvPr/>
        </p:nvSpPr>
        <p:spPr>
          <a:xfrm>
            <a:off x="10811693" y="4700041"/>
            <a:ext cx="822276" cy="429718"/>
          </a:xfrm>
          <a:prstGeom prst="rect">
            <a:avLst/>
          </a:prstGeom>
          <a:ln w="50800">
            <a:solidFill>
              <a:srgbClr val="874A3E"/>
            </a:solidFill>
            <a:miter lim="400000"/>
          </a:ln>
        </p:spPr>
        <p:txBody>
          <a:bodyPr lIns="50800" tIns="50800" rIns="50800" bIns="50800" anchor="ctr"/>
          <a:lstStyle/>
          <a:p>
            <a:pPr>
              <a:defRPr sz="3000" b="0">
                <a:solidFill>
                  <a:srgbClr val="FFFFFF"/>
                </a:solidFill>
                <a:effectLst>
                  <a:outerShdw blurRad="25400" dist="12700" dir="5400000" rotWithShape="0">
                    <a:srgbClr val="000000">
                      <a:alpha val="50000"/>
                    </a:srgbClr>
                  </a:outerShdw>
                </a:effectLst>
                <a:latin typeface="Gill Sans"/>
                <a:ea typeface="Gill Sans"/>
                <a:cs typeface="Gill Sans"/>
                <a:sym typeface="Gill Sans"/>
              </a:defRPr>
            </a:pPr>
            <a:endParaRPr/>
          </a:p>
        </p:txBody>
      </p:sp>
      <p:sp>
        <p:nvSpPr>
          <p:cNvPr id="396" name="Rectangle"/>
          <p:cNvSpPr/>
          <p:nvPr/>
        </p:nvSpPr>
        <p:spPr>
          <a:xfrm>
            <a:off x="10862493" y="7429500"/>
            <a:ext cx="1795414" cy="429717"/>
          </a:xfrm>
          <a:prstGeom prst="rect">
            <a:avLst/>
          </a:prstGeom>
          <a:ln w="50800">
            <a:solidFill>
              <a:srgbClr val="874A3E"/>
            </a:solidFill>
            <a:miter lim="400000"/>
          </a:ln>
        </p:spPr>
        <p:txBody>
          <a:bodyPr lIns="50800" tIns="50800" rIns="50800" bIns="50800" anchor="ctr"/>
          <a:lstStyle/>
          <a:p>
            <a:pPr>
              <a:defRPr sz="3000" b="0">
                <a:solidFill>
                  <a:srgbClr val="FFFFFF"/>
                </a:solidFill>
                <a:effectLst>
                  <a:outerShdw blurRad="25400" dist="12700" dir="5400000" rotWithShape="0">
                    <a:srgbClr val="000000">
                      <a:alpha val="50000"/>
                    </a:srgbClr>
                  </a:outerShdw>
                </a:effectLst>
                <a:latin typeface="Gill Sans"/>
                <a:ea typeface="Gill Sans"/>
                <a:cs typeface="Gill Sans"/>
                <a:sym typeface="Gill Sans"/>
              </a:defRPr>
            </a:pPr>
            <a:endParaRPr/>
          </a:p>
        </p:txBody>
      </p:sp>
      <p:sp>
        <p:nvSpPr>
          <p:cNvPr id="397" name="Adobe"/>
          <p:cNvSpPr txBox="1"/>
          <p:nvPr/>
        </p:nvSpPr>
        <p:spPr>
          <a:xfrm>
            <a:off x="10938668" y="6870178"/>
            <a:ext cx="1643064"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rgbClr val="AC3B30"/>
                </a:solidFill>
                <a:latin typeface="Gill Sans"/>
                <a:ea typeface="Gill Sans"/>
                <a:cs typeface="Gill Sans"/>
                <a:sym typeface="Gill Sans"/>
              </a:defRPr>
            </a:lvl1pPr>
          </a:lstStyle>
          <a:p>
            <a:pPr>
              <a:defRPr b="0">
                <a:solidFill>
                  <a:srgbClr val="606060"/>
                </a:solidFill>
              </a:defRPr>
            </a:pPr>
            <a:r>
              <a:rPr b="1">
                <a:solidFill>
                  <a:srgbClr val="AC3B30"/>
                </a:solidFill>
              </a:rPr>
              <a:t>Adobe</a:t>
            </a:r>
          </a:p>
        </p:txBody>
      </p:sp>
      <p:sp>
        <p:nvSpPr>
          <p:cNvPr id="398" name="Java"/>
          <p:cNvSpPr txBox="1"/>
          <p:nvPr/>
        </p:nvSpPr>
        <p:spPr>
          <a:xfrm>
            <a:off x="11596042" y="4603749"/>
            <a:ext cx="109031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rgbClr val="AC3B30"/>
                </a:solidFill>
                <a:latin typeface="Gill Sans"/>
                <a:ea typeface="Gill Sans"/>
                <a:cs typeface="Gill Sans"/>
                <a:sym typeface="Gill Sans"/>
              </a:defRPr>
            </a:lvl1pPr>
          </a:lstStyle>
          <a:p>
            <a:pPr>
              <a:defRPr b="0">
                <a:solidFill>
                  <a:srgbClr val="606060"/>
                </a:solidFill>
              </a:defRPr>
            </a:pPr>
            <a:r>
              <a:rPr b="1">
                <a:solidFill>
                  <a:srgbClr val="AC3B30"/>
                </a:solidFill>
              </a:rPr>
              <a:t>Java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9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398"/>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3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39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6" nodeType="afterEffect">
                                  <p:stCondLst>
                                    <p:cond delay="0"/>
                                  </p:stCondLst>
                                  <p:iterate>
                                    <p:tmAbs val="0"/>
                                  </p:iterate>
                                  <p:childTnLst>
                                    <p:set>
                                      <p:cBhvr>
                                        <p:cTn id="23" fill="hold"/>
                                        <p:tgtEl>
                                          <p:spTgt spid="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1" animBg="1" advAuto="0"/>
      <p:bldP spid="394" grpId="2" animBg="1" advAuto="0"/>
      <p:bldP spid="395" grpId="4" animBg="1" advAuto="0"/>
      <p:bldP spid="396" grpId="6" animBg="1" advAuto="0"/>
      <p:bldP spid="397" grpId="5" animBg="1" advAuto="0"/>
      <p:bldP spid="398" grpId="3"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Why People Don’t Update"/>
          <p:cNvSpPr txBox="1">
            <a:spLocks noGrp="1"/>
          </p:cNvSpPr>
          <p:nvPr>
            <p:ph type="title"/>
          </p:nvPr>
        </p:nvSpPr>
        <p:spPr>
          <a:prstGeom prst="rect">
            <a:avLst/>
          </a:prstGeom>
        </p:spPr>
        <p:txBody>
          <a:bodyPr/>
          <a:lstStyle>
            <a:lvl1pPr defTabSz="543305">
              <a:defRPr sz="7440">
                <a:latin typeface="Helvetica Light"/>
                <a:ea typeface="Helvetica Light"/>
                <a:cs typeface="Helvetica Light"/>
                <a:sym typeface="Helvetica Light"/>
              </a:defRPr>
            </a:lvl1pPr>
          </a:lstStyle>
          <a:p>
            <a:r>
              <a:t>Why People Don’t Update</a:t>
            </a:r>
          </a:p>
        </p:txBody>
      </p:sp>
      <p:sp>
        <p:nvSpPr>
          <p:cNvPr id="401" name="Surprise User Interface Changes…"/>
          <p:cNvSpPr txBox="1">
            <a:spLocks noGrp="1"/>
          </p:cNvSpPr>
          <p:nvPr>
            <p:ph type="body" idx="1"/>
          </p:nvPr>
        </p:nvSpPr>
        <p:spPr>
          <a:prstGeom prst="rect">
            <a:avLst/>
          </a:prstGeom>
        </p:spPr>
        <p:txBody>
          <a:bodyPr/>
          <a:lstStyle/>
          <a:p>
            <a:pPr>
              <a:defRPr>
                <a:latin typeface="Helvetica Light"/>
                <a:ea typeface="Helvetica Light"/>
                <a:cs typeface="Helvetica Light"/>
                <a:sym typeface="Helvetica Light"/>
              </a:defRPr>
            </a:pPr>
            <a:r>
              <a:t>Surprise User Interface Changes</a:t>
            </a:r>
          </a:p>
          <a:p>
            <a:pPr>
              <a:defRPr>
                <a:latin typeface="Helvetica Light"/>
                <a:ea typeface="Helvetica Light"/>
                <a:cs typeface="Helvetica Light"/>
                <a:sym typeface="Helvetica Light"/>
              </a:defRPr>
            </a:pPr>
            <a:r>
              <a:t>Unused and Unrecognized Software</a:t>
            </a:r>
          </a:p>
          <a:p>
            <a:pPr>
              <a:defRPr>
                <a:latin typeface="Helvetica Light"/>
                <a:ea typeface="Helvetica Light"/>
                <a:cs typeface="Helvetica Light"/>
                <a:sym typeface="Helvetica Light"/>
              </a:defRPr>
            </a:pPr>
            <a:r>
              <a:t>Currently Functional Software</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Human decisions play an important role"/>
          <p:cNvSpPr txBox="1"/>
          <p:nvPr/>
        </p:nvSpPr>
        <p:spPr>
          <a:xfrm>
            <a:off x="1024991" y="863599"/>
            <a:ext cx="10954818"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0">
                <a:latin typeface="Helvetica Light"/>
                <a:ea typeface="Helvetica Light"/>
                <a:cs typeface="Helvetica Light"/>
                <a:sym typeface="Helvetica Light"/>
              </a:defRPr>
            </a:lvl1pPr>
          </a:lstStyle>
          <a:p>
            <a:r>
              <a:t>Human decisions play an important role</a:t>
            </a:r>
          </a:p>
        </p:txBody>
      </p:sp>
      <p:pic>
        <p:nvPicPr>
          <p:cNvPr id="250" name="hqdefault.jpg" descr="hqdefault.jpg"/>
          <p:cNvPicPr>
            <a:picLocks noChangeAspect="1"/>
          </p:cNvPicPr>
          <p:nvPr/>
        </p:nvPicPr>
        <p:blipFill>
          <a:blip r:embed="rId2">
            <a:extLst/>
          </a:blip>
          <a:stretch>
            <a:fillRect/>
          </a:stretch>
        </p:blipFill>
        <p:spPr>
          <a:xfrm>
            <a:off x="1837270" y="2538912"/>
            <a:ext cx="9330260" cy="699769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3" name="IMG_0146.JPG" descr="IMG_0146.JPG"/>
          <p:cNvPicPr>
            <a:picLocks noGrp="1" noChangeAspect="1"/>
          </p:cNvPicPr>
          <p:nvPr>
            <p:ph type="pic" idx="13"/>
          </p:nvPr>
        </p:nvPicPr>
        <p:blipFill>
          <a:blip r:embed="rId2">
            <a:extLst/>
          </a:blip>
          <a:srcRect l="37809" t="31929" r="31929" b="37809"/>
          <a:stretch>
            <a:fillRect/>
          </a:stretch>
        </p:blipFill>
        <p:spPr>
          <a:xfrm>
            <a:off x="-67919" y="-25704"/>
            <a:ext cx="13127480" cy="9805094"/>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5" name="–Bruce Schneier, Wired 2007"/>
          <p:cNvSpPr>
            <a:spLocks noGrp="1"/>
          </p:cNvSpPr>
          <p:nvPr>
            <p:ph type="body" idx="13"/>
          </p:nvPr>
        </p:nvSpPr>
        <p:spPr>
          <a:prstGeom prst="rect">
            <a:avLst/>
          </a:prstGeom>
        </p:spPr>
        <p:txBody>
          <a:bodyPr/>
          <a:lstStyle/>
          <a:p>
            <a:r>
              <a:t>–Bruce Schneier, Wired 2007</a:t>
            </a:r>
          </a:p>
        </p:txBody>
      </p:sp>
      <p:sp>
        <p:nvSpPr>
          <p:cNvPr id="406" name="“If you ask amateurs to act as front-line security personnel, you shouldn't be surprised when you get amateur security.”"/>
          <p:cNvSpPr>
            <a:spLocks noGrp="1"/>
          </p:cNvSpPr>
          <p:nvPr>
            <p:ph type="body" idx="14"/>
          </p:nvPr>
        </p:nvSpPr>
        <p:spPr>
          <a:xfrm>
            <a:off x="1270000" y="3233536"/>
            <a:ext cx="10464800" cy="2676928"/>
          </a:xfrm>
          <a:prstGeom prst="rect">
            <a:avLst/>
          </a:prstGeom>
        </p:spPr>
        <p:txBody>
          <a:bodyPr/>
          <a:lstStyle>
            <a:lvl1pPr>
              <a:defRPr sz="4200"/>
            </a:lvl1pPr>
          </a:lstStyle>
          <a:p>
            <a:r>
              <a:t>“If you ask amateurs to act as front-line security personnel, you shouldn't be surprised when you get amateur security.” </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8" name="–Lorrie Faith Cranor, &quot;A Framework for Reasoning About Human in the Loop” (2008)"/>
          <p:cNvSpPr>
            <a:spLocks noGrp="1"/>
          </p:cNvSpPr>
          <p:nvPr>
            <p:ph type="body" idx="13"/>
          </p:nvPr>
        </p:nvSpPr>
        <p:spPr>
          <a:xfrm>
            <a:off x="1270000" y="6362700"/>
            <a:ext cx="10464800" cy="829666"/>
          </a:xfrm>
          <a:prstGeom prst="rect">
            <a:avLst/>
          </a:prstGeom>
        </p:spPr>
        <p:txBody>
          <a:bodyPr/>
          <a:lstStyle/>
          <a:p>
            <a:r>
              <a:t>–Lorrie Faith Cranor, "A Framework for Reasoning About Human in the Loop” (2008)</a:t>
            </a:r>
          </a:p>
        </p:txBody>
      </p:sp>
      <p:sp>
        <p:nvSpPr>
          <p:cNvPr id="409" name="“Whenever possible, secure system designers should find ways of keeping humans out of the loop.”"/>
          <p:cNvSpPr>
            <a:spLocks noGrp="1"/>
          </p:cNvSpPr>
          <p:nvPr>
            <p:ph type="body" idx="14"/>
          </p:nvPr>
        </p:nvSpPr>
        <p:spPr>
          <a:xfrm>
            <a:off x="1270000" y="3557386"/>
            <a:ext cx="10464800" cy="2029228"/>
          </a:xfrm>
          <a:prstGeom prst="rect">
            <a:avLst/>
          </a:prstGeom>
        </p:spPr>
        <p:txBody>
          <a:bodyPr/>
          <a:lstStyle>
            <a:lvl1pPr>
              <a:defRPr sz="4200"/>
            </a:lvl1pPr>
          </a:lstStyle>
          <a:p>
            <a:r>
              <a:t>“Whenever possible, secure system designers should find ways of keeping humans out of the loop.” </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1" name="Microsoft Windows Update"/>
          <p:cNvSpPr txBox="1">
            <a:spLocks noGrp="1"/>
          </p:cNvSpPr>
          <p:nvPr>
            <p:ph type="title"/>
          </p:nvPr>
        </p:nvSpPr>
        <p:spPr>
          <a:prstGeom prst="rect">
            <a:avLst/>
          </a:prstGeom>
        </p:spPr>
        <p:txBody>
          <a:bodyPr>
            <a:normAutofit fontScale="90000"/>
          </a:bodyPr>
          <a:lstStyle>
            <a:lvl1pPr defTabSz="502412">
              <a:defRPr sz="6880"/>
            </a:lvl1pPr>
          </a:lstStyle>
          <a:p>
            <a:r>
              <a:t>Microsoft Windows Update</a:t>
            </a:r>
          </a:p>
        </p:txBody>
      </p:sp>
      <p:sp>
        <p:nvSpPr>
          <p:cNvPr id="412" name="Windows 95: Manually visit website…"/>
          <p:cNvSpPr txBox="1">
            <a:spLocks noGrp="1"/>
          </p:cNvSpPr>
          <p:nvPr>
            <p:ph type="body" idx="1"/>
          </p:nvPr>
        </p:nvSpPr>
        <p:spPr>
          <a:prstGeom prst="rect">
            <a:avLst/>
          </a:prstGeom>
        </p:spPr>
        <p:txBody>
          <a:bodyPr/>
          <a:lstStyle/>
          <a:p>
            <a:r>
              <a:rPr b="1"/>
              <a:t>Windows 95</a:t>
            </a:r>
            <a:r>
              <a:t>: Manually visit website</a:t>
            </a:r>
          </a:p>
          <a:p>
            <a:r>
              <a:rPr b="1"/>
              <a:t>Windows 98</a:t>
            </a:r>
            <a:r>
              <a:t>: Critical update installation tool</a:t>
            </a:r>
          </a:p>
          <a:p>
            <a:r>
              <a:rPr b="1"/>
              <a:t>Windows ME</a:t>
            </a:r>
            <a:r>
              <a:t>: Optional Automatic Updates</a:t>
            </a:r>
          </a:p>
          <a:p>
            <a:r>
              <a:rPr b="1"/>
              <a:t>Windows XP SP2</a:t>
            </a:r>
            <a:r>
              <a:t>: Default Automatic Updates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 grpId="1" animBg="1" advAuto="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6" name="Understanding: Interview and Survey"/>
          <p:cNvSpPr txBox="1"/>
          <p:nvPr/>
        </p:nvSpPr>
        <p:spPr>
          <a:xfrm>
            <a:off x="677397" y="2951113"/>
            <a:ext cx="11650006" cy="1003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b="0">
                <a:solidFill>
                  <a:srgbClr val="324863"/>
                </a:solidFill>
                <a:latin typeface="Palatino"/>
                <a:ea typeface="Palatino"/>
                <a:cs typeface="Palatino"/>
                <a:sym typeface="Palatino"/>
              </a:defRPr>
            </a:lvl1pPr>
          </a:lstStyle>
          <a:p>
            <a:r>
              <a:t>Understanding: Interview and Survey</a:t>
            </a:r>
          </a:p>
        </p:txBody>
      </p:sp>
      <p:sp>
        <p:nvSpPr>
          <p:cNvPr id="417" name="Behavior: Log Data from computer"/>
          <p:cNvSpPr txBox="1"/>
          <p:nvPr/>
        </p:nvSpPr>
        <p:spPr>
          <a:xfrm>
            <a:off x="1062490" y="5265786"/>
            <a:ext cx="10879821" cy="1003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b="0">
                <a:solidFill>
                  <a:srgbClr val="324863"/>
                </a:solidFill>
                <a:latin typeface="Palatino"/>
                <a:ea typeface="Palatino"/>
                <a:cs typeface="Palatino"/>
                <a:sym typeface="Palatino"/>
              </a:defRPr>
            </a:lvl1pPr>
          </a:lstStyle>
          <a:p>
            <a:r>
              <a:t> Behavior: Log Data from computer</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 name="37 students running Windows 7"/>
          <p:cNvSpPr txBox="1"/>
          <p:nvPr/>
        </p:nvSpPr>
        <p:spPr>
          <a:xfrm>
            <a:off x="1613340" y="2951113"/>
            <a:ext cx="9778120" cy="1003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b="0">
                <a:solidFill>
                  <a:srgbClr val="324863"/>
                </a:solidFill>
                <a:latin typeface="Palatino"/>
                <a:ea typeface="Palatino"/>
                <a:cs typeface="Palatino"/>
                <a:sym typeface="Palatino"/>
              </a:defRPr>
            </a:lvl1pPr>
          </a:lstStyle>
          <a:p>
            <a:r>
              <a:t>37 students running Windows 7</a:t>
            </a:r>
          </a:p>
        </p:txBody>
      </p:sp>
      <p:sp>
        <p:nvSpPr>
          <p:cNvPr id="420" name="Matched log data with survey, interviews"/>
          <p:cNvSpPr txBox="1"/>
          <p:nvPr/>
        </p:nvSpPr>
        <p:spPr>
          <a:xfrm>
            <a:off x="160536" y="5265786"/>
            <a:ext cx="12683729" cy="1003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b="0">
                <a:solidFill>
                  <a:srgbClr val="324863"/>
                </a:solidFill>
                <a:latin typeface="Palatino"/>
                <a:ea typeface="Palatino"/>
                <a:cs typeface="Palatino"/>
                <a:sym typeface="Palatino"/>
              </a:defRPr>
            </a:lvl1pPr>
          </a:lstStyle>
          <a:p>
            <a:r>
              <a:t>Matched log data with survey, interviews</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4" name="IMG_0139.png" descr="IMG_0139.png"/>
          <p:cNvPicPr>
            <a:picLocks noGrp="1" noChangeAspect="1"/>
          </p:cNvPicPr>
          <p:nvPr>
            <p:ph type="pic" idx="13"/>
          </p:nvPr>
        </p:nvPicPr>
        <p:blipFill>
          <a:blip r:embed="rId2">
            <a:extLst/>
          </a:blip>
          <a:srcRect/>
          <a:stretch>
            <a:fillRect/>
          </a:stretch>
        </p:blipFill>
        <p:spPr>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6" name="IMG_0141.png" descr="IMG_0141.png"/>
          <p:cNvPicPr>
            <a:picLocks noGrp="1" noChangeAspect="1"/>
          </p:cNvPicPr>
          <p:nvPr>
            <p:ph type="pic" idx="13"/>
          </p:nvPr>
        </p:nvPicPr>
        <p:blipFill>
          <a:blip r:embed="rId3">
            <a:extLst/>
          </a:blip>
          <a:srcRect/>
          <a:stretch>
            <a:fillRect/>
          </a:stretch>
        </p:blipFill>
        <p:spPr>
          <a:prstGeom prst="rect">
            <a:avLst/>
          </a:prstGeom>
        </p:spPr>
      </p:pic>
      <p:sp>
        <p:nvSpPr>
          <p:cNvPr id="427" name="Misunderstanding Updates"/>
          <p:cNvSpPr txBox="1"/>
          <p:nvPr/>
        </p:nvSpPr>
        <p:spPr>
          <a:xfrm>
            <a:off x="1551380" y="715684"/>
            <a:ext cx="9902039" cy="11345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spc="-128">
                <a:solidFill>
                  <a:srgbClr val="314864"/>
                </a:solidFill>
                <a:latin typeface="Didot"/>
                <a:ea typeface="Didot"/>
                <a:cs typeface="Didot"/>
                <a:sym typeface="Didot"/>
              </a:defRPr>
            </a:lvl1pPr>
          </a:lstStyle>
          <a:p>
            <a:r>
              <a:t>Misunderstanding Updates</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1" name="IMG_0144.PNG" descr="IMG_0144.PNG"/>
          <p:cNvPicPr>
            <a:picLocks noGrp="1" noChangeAspect="1"/>
          </p:cNvPicPr>
          <p:nvPr>
            <p:ph type="pic" idx="13"/>
          </p:nvPr>
        </p:nvPicPr>
        <p:blipFill>
          <a:blip r:embed="rId2">
            <a:extLst/>
          </a:blip>
          <a:srcRect/>
          <a:stretch>
            <a:fillRect/>
          </a:stretch>
        </p:blipFill>
        <p:spPr>
          <a:prstGeom prst="rect">
            <a:avLst/>
          </a:prstGeom>
        </p:spPr>
      </p:pic>
      <p:sp>
        <p:nvSpPr>
          <p:cNvPr id="432" name="Misunderstanding Timing"/>
          <p:cNvSpPr txBox="1"/>
          <p:nvPr/>
        </p:nvSpPr>
        <p:spPr>
          <a:xfrm>
            <a:off x="1747671" y="715684"/>
            <a:ext cx="9509457" cy="11345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spc="-128">
                <a:solidFill>
                  <a:srgbClr val="314864"/>
                </a:solidFill>
                <a:latin typeface="Didot"/>
                <a:ea typeface="Didot"/>
                <a:cs typeface="Didot"/>
                <a:sym typeface="Didot"/>
              </a:defRPr>
            </a:lvl1pPr>
          </a:lstStyle>
          <a:p>
            <a:r>
              <a:t>Misunderstanding Timing</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4" name="IMG_1816.JPG" descr="IMG_1816.JPG"/>
          <p:cNvPicPr>
            <a:picLocks noGrp="1" noChangeAspect="1"/>
          </p:cNvPicPr>
          <p:nvPr>
            <p:ph type="pic" idx="13"/>
          </p:nvPr>
        </p:nvPicPr>
        <p:blipFill>
          <a:blip r:embed="rId3">
            <a:extLst/>
          </a:blip>
          <a:srcRect/>
          <a:stretch>
            <a:fillRect/>
          </a:stretch>
        </p:blipFill>
        <p:spPr>
          <a:prstGeom prst="rect">
            <a:avLst/>
          </a:prstGeom>
        </p:spPr>
      </p:pic>
      <p:sp>
        <p:nvSpPr>
          <p:cNvPr id="435" name="Misunderstanding Timing"/>
          <p:cNvSpPr txBox="1"/>
          <p:nvPr/>
        </p:nvSpPr>
        <p:spPr>
          <a:xfrm>
            <a:off x="1747671" y="715684"/>
            <a:ext cx="9509457" cy="11345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spc="-128">
                <a:solidFill>
                  <a:srgbClr val="314864"/>
                </a:solidFill>
                <a:latin typeface="Didot"/>
                <a:ea typeface="Didot"/>
                <a:cs typeface="Didot"/>
                <a:sym typeface="Didot"/>
              </a:defRPr>
            </a:lvl1pPr>
          </a:lstStyle>
          <a:p>
            <a:r>
              <a:t>Misunderstanding Timing</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Everyday Security Decisions"/>
          <p:cNvSpPr txBox="1"/>
          <p:nvPr/>
        </p:nvSpPr>
        <p:spPr>
          <a:xfrm>
            <a:off x="2561183" y="526306"/>
            <a:ext cx="7882434"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0">
                <a:latin typeface="Helvetica Light"/>
                <a:ea typeface="Helvetica Light"/>
                <a:cs typeface="Helvetica Light"/>
                <a:sym typeface="Helvetica Light"/>
              </a:defRPr>
            </a:lvl1pPr>
          </a:lstStyle>
          <a:p>
            <a:r>
              <a:t>Everyday Security Decisions</a:t>
            </a:r>
          </a:p>
        </p:txBody>
      </p:sp>
      <p:sp>
        <p:nvSpPr>
          <p:cNvPr id="253" name="A large proportion of attacks on the Internet…"/>
          <p:cNvSpPr txBox="1"/>
          <p:nvPr/>
        </p:nvSpPr>
        <p:spPr>
          <a:xfrm>
            <a:off x="1719630" y="3124200"/>
            <a:ext cx="9565540"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b="0">
                <a:latin typeface="Helvetica Light"/>
                <a:ea typeface="Helvetica Light"/>
                <a:cs typeface="Helvetica Light"/>
                <a:sym typeface="Helvetica Light"/>
              </a:defRPr>
            </a:pPr>
            <a:r>
              <a:t>A large proportion of attacks on the Internet </a:t>
            </a:r>
          </a:p>
          <a:p>
            <a:pPr>
              <a:defRPr sz="3600" b="0">
                <a:latin typeface="Helvetica Light"/>
                <a:ea typeface="Helvetica Light"/>
                <a:cs typeface="Helvetica Light"/>
                <a:sym typeface="Helvetica Light"/>
              </a:defRPr>
            </a:pPr>
            <a:r>
              <a:t>targets vulnerabilities in end users (Symantec)</a:t>
            </a:r>
          </a:p>
        </p:txBody>
      </p:sp>
      <p:sp>
        <p:nvSpPr>
          <p:cNvPr id="254" name="The majority of computers are compromised using vulnerabilities for which a security update was available but had not yet been installed (Microsoft)"/>
          <p:cNvSpPr txBox="1"/>
          <p:nvPr/>
        </p:nvSpPr>
        <p:spPr>
          <a:xfrm>
            <a:off x="1193254" y="5498274"/>
            <a:ext cx="10618291" cy="17645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b="0">
                <a:latin typeface="Helvetica Light"/>
                <a:ea typeface="Helvetica Light"/>
                <a:cs typeface="Helvetica Light"/>
                <a:sym typeface="Helvetica Light"/>
              </a:defRPr>
            </a:lvl1pPr>
          </a:lstStyle>
          <a:p>
            <a:r>
              <a:rPr dirty="0"/>
              <a:t>The majority of computers are compromised </a:t>
            </a:r>
            <a:r>
              <a:rPr dirty="0" smtClean="0"/>
              <a:t>using </a:t>
            </a:r>
            <a:endParaRPr lang="en-US" dirty="0" smtClean="0"/>
          </a:p>
          <a:p>
            <a:r>
              <a:rPr dirty="0" smtClean="0"/>
              <a:t>vulnerabilities </a:t>
            </a:r>
            <a:r>
              <a:rPr dirty="0"/>
              <a:t>for which a security update </a:t>
            </a:r>
            <a:r>
              <a:rPr dirty="0" smtClean="0"/>
              <a:t>was </a:t>
            </a:r>
            <a:endParaRPr lang="en-US" dirty="0" smtClean="0"/>
          </a:p>
          <a:p>
            <a:r>
              <a:rPr dirty="0" smtClean="0"/>
              <a:t>available </a:t>
            </a:r>
            <a:r>
              <a:rPr dirty="0"/>
              <a:t>but had not yet been installed (Microsoft)</a:t>
            </a: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9" name="IMG_0140.png" descr="IMG_0140.png"/>
          <p:cNvPicPr>
            <a:picLocks noGrp="1" noChangeAspect="1"/>
          </p:cNvPicPr>
          <p:nvPr>
            <p:ph type="pic" idx="13"/>
          </p:nvPr>
        </p:nvPicPr>
        <p:blipFill>
          <a:blip r:embed="rId3">
            <a:extLst/>
          </a:blip>
          <a:srcRect/>
          <a:stretch>
            <a:fillRect/>
          </a:stretch>
        </p:blipFill>
        <p:spPr>
          <a:prstGeom prst="rect">
            <a:avLst/>
          </a:prstGeom>
        </p:spPr>
      </p:pic>
      <p:sp>
        <p:nvSpPr>
          <p:cNvPr id="440" name="Inability to Execute on Intentions"/>
          <p:cNvSpPr txBox="1"/>
          <p:nvPr/>
        </p:nvSpPr>
        <p:spPr>
          <a:xfrm>
            <a:off x="346404" y="715684"/>
            <a:ext cx="12311991" cy="11345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spc="-128">
                <a:solidFill>
                  <a:srgbClr val="314864"/>
                </a:solidFill>
                <a:latin typeface="Didot"/>
                <a:ea typeface="Didot"/>
                <a:cs typeface="Didot"/>
                <a:sym typeface="Didot"/>
              </a:defRPr>
            </a:lvl1pPr>
          </a:lstStyle>
          <a:p>
            <a:r>
              <a:t>Inability to Execute on Intentions</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4" name="–Johnny Appleseed"/>
          <p:cNvSpPr txBox="1">
            <a:spLocks noGrp="1"/>
          </p:cNvSpPr>
          <p:nvPr>
            <p:ph type="body" idx="13"/>
          </p:nvPr>
        </p:nvSpPr>
        <p:spPr>
          <a:prstGeom prst="rect">
            <a:avLst/>
          </a:prstGeom>
        </p:spPr>
        <p:txBody>
          <a:bodyPr/>
          <a:lstStyle/>
          <a:p>
            <a:r>
              <a:t>–Johnny Appleseed</a:t>
            </a:r>
          </a:p>
        </p:txBody>
      </p:sp>
      <p:sp>
        <p:nvSpPr>
          <p:cNvPr id="445" name="Difficulty understanding, executing on intentions"/>
          <p:cNvSpPr>
            <a:spLocks noGrp="1"/>
          </p:cNvSpPr>
          <p:nvPr>
            <p:ph type="body" idx="14"/>
          </p:nvPr>
        </p:nvSpPr>
        <p:spPr>
          <a:xfrm>
            <a:off x="1270000" y="3680246"/>
            <a:ext cx="10464800" cy="1783508"/>
          </a:xfrm>
          <a:prstGeom prst="rect">
            <a:avLst/>
          </a:prstGeom>
        </p:spPr>
        <p:txBody>
          <a:bodyPr/>
          <a:lstStyle>
            <a:lvl1pPr>
              <a:defRPr sz="5400"/>
            </a:lvl1pPr>
          </a:lstStyle>
          <a:p>
            <a:r>
              <a:t>Difficulty understanding, executing on intentions</a:t>
            </a:r>
          </a:p>
        </p:txBody>
      </p:sp>
      <p:sp>
        <p:nvSpPr>
          <p:cNvPr id="446" name="Steadily removing humans from decision-making"/>
          <p:cNvSpPr/>
          <p:nvPr/>
        </p:nvSpPr>
        <p:spPr>
          <a:xfrm>
            <a:off x="1269999" y="1234003"/>
            <a:ext cx="10464801" cy="190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3800"/>
              </a:spcBef>
              <a:defRPr sz="5400" b="0">
                <a:latin typeface="Palatino"/>
                <a:ea typeface="Palatino"/>
                <a:cs typeface="Palatino"/>
                <a:sym typeface="Palatino"/>
              </a:defRPr>
            </a:lvl1pPr>
          </a:lstStyle>
          <a:p>
            <a:r>
              <a:t>Steadily removing humans from decision-making</a:t>
            </a:r>
          </a:p>
        </p:txBody>
      </p:sp>
      <p:sp>
        <p:nvSpPr>
          <p:cNvPr id="447" name="Arrow"/>
          <p:cNvSpPr/>
          <p:nvPr/>
        </p:nvSpPr>
        <p:spPr>
          <a:xfrm rot="5400000">
            <a:off x="5298723" y="3657599"/>
            <a:ext cx="2407353" cy="1905002"/>
          </a:xfrm>
          <a:prstGeom prst="rightArrow">
            <a:avLst>
              <a:gd name="adj1" fmla="val 22221"/>
              <a:gd name="adj2" fmla="val 53838"/>
            </a:avLst>
          </a:prstGeom>
          <a:blipFill>
            <a:blip r:embed="rId3"/>
          </a:blipFill>
          <a:ln w="12700">
            <a:miter lim="400000"/>
          </a:ln>
        </p:spPr>
        <p:txBody>
          <a:bodyPr lIns="50800" tIns="50800" rIns="50800" bIns="50800" anchor="ctr"/>
          <a:lstStyle/>
          <a:p>
            <a:pPr>
              <a:defRPr sz="3000" b="0">
                <a:solidFill>
                  <a:srgbClr val="FFFFFF"/>
                </a:solidFill>
                <a:latin typeface="Palatino"/>
                <a:ea typeface="Palatino"/>
                <a:cs typeface="Palatino"/>
                <a:sym typeface="Palatino"/>
              </a:defRPr>
            </a:pPr>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1" name="–Johnny Appleseed"/>
          <p:cNvSpPr txBox="1">
            <a:spLocks noGrp="1"/>
          </p:cNvSpPr>
          <p:nvPr>
            <p:ph type="body" idx="13"/>
          </p:nvPr>
        </p:nvSpPr>
        <p:spPr>
          <a:prstGeom prst="rect">
            <a:avLst/>
          </a:prstGeom>
        </p:spPr>
        <p:txBody>
          <a:bodyPr/>
          <a:lstStyle/>
          <a:p>
            <a:r>
              <a:t>–Johnny Appleseed</a:t>
            </a:r>
          </a:p>
        </p:txBody>
      </p:sp>
      <p:sp>
        <p:nvSpPr>
          <p:cNvPr id="452" name="Practice makes perfect"/>
          <p:cNvSpPr>
            <a:spLocks noGrp="1"/>
          </p:cNvSpPr>
          <p:nvPr>
            <p:ph type="body" idx="14"/>
          </p:nvPr>
        </p:nvSpPr>
        <p:spPr>
          <a:xfrm>
            <a:off x="1270000" y="4105696"/>
            <a:ext cx="10464800" cy="932608"/>
          </a:xfrm>
          <a:prstGeom prst="rect">
            <a:avLst/>
          </a:prstGeom>
        </p:spPr>
        <p:txBody>
          <a:bodyPr/>
          <a:lstStyle>
            <a:lvl1pPr>
              <a:defRPr sz="5400"/>
            </a:lvl1pPr>
          </a:lstStyle>
          <a:p>
            <a:r>
              <a:t>Practice makes perfect</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6" name="–Johnny Appleseed"/>
          <p:cNvSpPr txBox="1">
            <a:spLocks noGrp="1"/>
          </p:cNvSpPr>
          <p:nvPr>
            <p:ph type="body" idx="13"/>
          </p:nvPr>
        </p:nvSpPr>
        <p:spPr>
          <a:prstGeom prst="rect">
            <a:avLst/>
          </a:prstGeom>
        </p:spPr>
        <p:txBody>
          <a:bodyPr/>
          <a:lstStyle/>
          <a:p>
            <a:r>
              <a:t>–Johnny Appleseed</a:t>
            </a:r>
          </a:p>
        </p:txBody>
      </p:sp>
      <p:sp>
        <p:nvSpPr>
          <p:cNvPr id="457" name="If you remove the human from the loop, then you make it harder to learn about security"/>
          <p:cNvSpPr>
            <a:spLocks noGrp="1"/>
          </p:cNvSpPr>
          <p:nvPr>
            <p:ph type="body" idx="14"/>
          </p:nvPr>
        </p:nvSpPr>
        <p:spPr>
          <a:xfrm>
            <a:off x="1270000" y="3254796"/>
            <a:ext cx="10464800" cy="2634408"/>
          </a:xfrm>
          <a:prstGeom prst="rect">
            <a:avLst/>
          </a:prstGeom>
        </p:spPr>
        <p:txBody>
          <a:bodyPr/>
          <a:lstStyle>
            <a:lvl1pPr>
              <a:defRPr sz="5400"/>
            </a:lvl1pPr>
          </a:lstStyle>
          <a:p>
            <a:r>
              <a:t>If you remove the human from the loop, then you make it harder to learn about security</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9" name="–Lorrie Faith Cranor, &quot;A Framework for Reasoning About Human in the Loop&quot;"/>
          <p:cNvSpPr>
            <a:spLocks noGrp="1"/>
          </p:cNvSpPr>
          <p:nvPr>
            <p:ph type="body" idx="13"/>
          </p:nvPr>
        </p:nvSpPr>
        <p:spPr>
          <a:xfrm>
            <a:off x="1270000" y="6362700"/>
            <a:ext cx="10464800" cy="829666"/>
          </a:xfrm>
          <a:prstGeom prst="rect">
            <a:avLst/>
          </a:prstGeom>
        </p:spPr>
        <p:txBody>
          <a:bodyPr/>
          <a:lstStyle/>
          <a:p>
            <a:r>
              <a:t>–Lorrie Faith Cranor, "A Framework for Reasoning About Human in the Loop"</a:t>
            </a:r>
          </a:p>
        </p:txBody>
      </p:sp>
      <p:sp>
        <p:nvSpPr>
          <p:cNvPr id="460" name="“Whenever possible, secure system designers should find ways of keeping humans out of the loop.”"/>
          <p:cNvSpPr>
            <a:spLocks noGrp="1"/>
          </p:cNvSpPr>
          <p:nvPr>
            <p:ph type="body" idx="14"/>
          </p:nvPr>
        </p:nvSpPr>
        <p:spPr>
          <a:xfrm>
            <a:off x="1270000" y="3557386"/>
            <a:ext cx="10464800" cy="2029228"/>
          </a:xfrm>
          <a:prstGeom prst="rect">
            <a:avLst/>
          </a:prstGeom>
        </p:spPr>
        <p:txBody>
          <a:bodyPr/>
          <a:lstStyle/>
          <a:p>
            <a:pPr>
              <a:defRPr sz="4200"/>
            </a:pPr>
            <a:r>
              <a:t>“</a:t>
            </a:r>
            <a:r>
              <a:rPr b="1" i="1">
                <a:latin typeface="Helvetica Neue"/>
                <a:ea typeface="Helvetica Neue"/>
                <a:cs typeface="Helvetica Neue"/>
                <a:sym typeface="Helvetica Neue"/>
              </a:rPr>
              <a:t>Whenever possible</a:t>
            </a:r>
            <a:r>
              <a:t>, secure system designers should find ways of keeping humans out of the loop.” </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2" name="Intention-Behavior Gap in Software Updates"/>
          <p:cNvSpPr txBox="1">
            <a:spLocks noGrp="1"/>
          </p:cNvSpPr>
          <p:nvPr>
            <p:ph type="title"/>
          </p:nvPr>
        </p:nvSpPr>
        <p:spPr>
          <a:xfrm>
            <a:off x="1270000" y="417661"/>
            <a:ext cx="10464800" cy="3302001"/>
          </a:xfrm>
          <a:prstGeom prst="rect">
            <a:avLst/>
          </a:prstGeom>
        </p:spPr>
        <p:txBody>
          <a:bodyPr/>
          <a:lstStyle>
            <a:lvl1pPr defTabSz="572516">
              <a:defRPr sz="7840"/>
            </a:lvl1pPr>
          </a:lstStyle>
          <a:p>
            <a:r>
              <a:t>Intention-Behavior Gap in Software Updates</a:t>
            </a:r>
          </a:p>
        </p:txBody>
      </p:sp>
      <p:sp>
        <p:nvSpPr>
          <p:cNvPr id="463" name="Rick Wash, Emilee Rader, Kami Vaniea, and Michelle Rizor. “Out of the Loop: How Automated Software Updates Cause Unintended Security Consequences” Proceedings of the Symposium on Usable Privacy and Security (SOUPS). Menlo Park, CA. July 2014."/>
          <p:cNvSpPr txBox="1"/>
          <p:nvPr/>
        </p:nvSpPr>
        <p:spPr>
          <a:xfrm>
            <a:off x="4415" y="8008192"/>
            <a:ext cx="12995970"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a:solidFill>
                  <a:srgbClr val="324863"/>
                </a:solidFill>
                <a:latin typeface="Palatino"/>
                <a:ea typeface="Palatino"/>
                <a:cs typeface="Palatino"/>
                <a:sym typeface="Palatino"/>
              </a:defRPr>
            </a:pPr>
            <a:r>
              <a:t>Rick Wash, Emilee Rader, Kami Vaniea, and Michelle Rizor. “</a:t>
            </a:r>
            <a:r>
              <a:rPr b="1"/>
              <a:t>Out of the Loop: How Automated Software Updates Cause Unintended Security Consequences</a:t>
            </a:r>
            <a:r>
              <a:t>” Proceedings of the Symposium on Usable Privacy and Security (SOUPS). Menlo Park, CA. July 2014. </a:t>
            </a:r>
          </a:p>
        </p:txBody>
      </p:sp>
      <p:pic>
        <p:nvPicPr>
          <p:cNvPr id="464" name="Image" descr="Image"/>
          <p:cNvPicPr>
            <a:picLocks noChangeAspect="1"/>
          </p:cNvPicPr>
          <p:nvPr/>
        </p:nvPicPr>
        <p:blipFill>
          <a:blip r:embed="rId2">
            <a:extLst/>
          </a:blip>
          <a:srcRect/>
          <a:stretch>
            <a:fillRect/>
          </a:stretch>
        </p:blipFill>
        <p:spPr>
          <a:xfrm>
            <a:off x="1544439" y="3598924"/>
            <a:ext cx="9916029" cy="4102429"/>
          </a:xfrm>
          <a:prstGeom prst="rect">
            <a:avLst/>
          </a:prstGeom>
          <a:ln w="25400">
            <a:solidFill>
              <a:srgbClr val="000000"/>
            </a:solidFill>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6" name="Intention-Behavior Link"/>
          <p:cNvSpPr txBox="1"/>
          <p:nvPr/>
        </p:nvSpPr>
        <p:spPr>
          <a:xfrm>
            <a:off x="3328060" y="526306"/>
            <a:ext cx="634868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0">
                <a:latin typeface="Helvetica Light"/>
                <a:ea typeface="Helvetica Light"/>
                <a:cs typeface="Helvetica Light"/>
                <a:sym typeface="Helvetica Light"/>
              </a:defRPr>
            </a:lvl1pPr>
          </a:lstStyle>
          <a:p>
            <a:r>
              <a:t>Intention-Behavior Link</a:t>
            </a:r>
          </a:p>
        </p:txBody>
      </p:sp>
      <p:sp>
        <p:nvSpPr>
          <p:cNvPr id="467" name="Sheeran ‘02"/>
          <p:cNvSpPr txBox="1"/>
          <p:nvPr/>
        </p:nvSpPr>
        <p:spPr>
          <a:xfrm>
            <a:off x="7803670" y="1322006"/>
            <a:ext cx="1740714"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Helvetica Light"/>
                <a:ea typeface="Helvetica Light"/>
                <a:cs typeface="Helvetica Light"/>
                <a:sym typeface="Helvetica Light"/>
              </a:defRPr>
            </a:lvl1pPr>
          </a:lstStyle>
          <a:p>
            <a:r>
              <a:t>Sheeran ‘02</a:t>
            </a:r>
          </a:p>
        </p:txBody>
      </p:sp>
      <p:sp>
        <p:nvSpPr>
          <p:cNvPr id="468" name="Meta-Meta-Analysis"/>
          <p:cNvSpPr txBox="1"/>
          <p:nvPr/>
        </p:nvSpPr>
        <p:spPr>
          <a:xfrm>
            <a:off x="4425568" y="2881918"/>
            <a:ext cx="41536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b="0">
                <a:latin typeface="Helvetica Light"/>
                <a:ea typeface="Helvetica Light"/>
                <a:cs typeface="Helvetica Light"/>
                <a:sym typeface="Helvetica Light"/>
              </a:defRPr>
            </a:lvl1pPr>
          </a:lstStyle>
          <a:p>
            <a:r>
              <a:t>Meta-Meta-Analysis</a:t>
            </a:r>
          </a:p>
        </p:txBody>
      </p:sp>
      <p:sp>
        <p:nvSpPr>
          <p:cNvPr id="469" name="Overal r=0.53"/>
          <p:cNvSpPr txBox="1"/>
          <p:nvPr/>
        </p:nvSpPr>
        <p:spPr>
          <a:xfrm>
            <a:off x="5036616" y="3870081"/>
            <a:ext cx="293156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b="0">
                <a:latin typeface="Helvetica Light"/>
                <a:ea typeface="Helvetica Light"/>
                <a:cs typeface="Helvetica Light"/>
                <a:sym typeface="Helvetica Light"/>
              </a:defRPr>
            </a:lvl1pPr>
          </a:lstStyle>
          <a:p>
            <a:r>
              <a:t>Overal r=0.53</a:t>
            </a:r>
          </a:p>
        </p:txBody>
      </p:sp>
      <p:sp>
        <p:nvSpPr>
          <p:cNvPr id="470" name="“It is those participants who fail to act upon their positive intentions who are mainly responsible for the Intention-Behavior gap”"/>
          <p:cNvSpPr txBox="1"/>
          <p:nvPr/>
        </p:nvSpPr>
        <p:spPr>
          <a:xfrm>
            <a:off x="1994990" y="5635814"/>
            <a:ext cx="9238595"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b="0">
                <a:latin typeface="Helvetica Light"/>
                <a:ea typeface="Helvetica Light"/>
                <a:cs typeface="Helvetica Light"/>
                <a:sym typeface="Helvetica Light"/>
              </a:defRPr>
            </a:lvl1pPr>
          </a:lstStyle>
          <a:p>
            <a:r>
              <a:t>“It is those participants who fail to act upon their positive intentions who are mainly responsible for the Intention-Behavior gap”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1" animBg="1" advAuto="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 name="Intention: Interview and Survey"/>
          <p:cNvSpPr txBox="1"/>
          <p:nvPr/>
        </p:nvSpPr>
        <p:spPr>
          <a:xfrm>
            <a:off x="1737918" y="2989213"/>
            <a:ext cx="9528964"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b="0">
                <a:latin typeface="Helvetica Light"/>
                <a:ea typeface="Helvetica Light"/>
                <a:cs typeface="Helvetica Light"/>
                <a:sym typeface="Helvetica Light"/>
              </a:defRPr>
            </a:lvl1pPr>
          </a:lstStyle>
          <a:p>
            <a:r>
              <a:t>Intention: Interview and Survey</a:t>
            </a:r>
          </a:p>
        </p:txBody>
      </p:sp>
      <p:sp>
        <p:nvSpPr>
          <p:cNvPr id="473" name="Behavior: Log Data from computer"/>
          <p:cNvSpPr txBox="1"/>
          <p:nvPr/>
        </p:nvSpPr>
        <p:spPr>
          <a:xfrm>
            <a:off x="1058291" y="3987363"/>
            <a:ext cx="10888219"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b="0">
                <a:latin typeface="Helvetica Light"/>
                <a:ea typeface="Helvetica Light"/>
                <a:cs typeface="Helvetica Light"/>
                <a:sym typeface="Helvetica Light"/>
              </a:defRPr>
            </a:lvl1pPr>
          </a:lstStyle>
          <a:p>
            <a:r>
              <a:t> Behavior: Log Data from computer</a:t>
            </a:r>
          </a:p>
        </p:txBody>
      </p:sp>
      <p:sp>
        <p:nvSpPr>
          <p:cNvPr id="474" name="37 users (mostly non-technical grad students)"/>
          <p:cNvSpPr txBox="1"/>
          <p:nvPr/>
        </p:nvSpPr>
        <p:spPr>
          <a:xfrm>
            <a:off x="1950108" y="5698586"/>
            <a:ext cx="94901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b="0">
                <a:latin typeface="Helvetica Light"/>
                <a:ea typeface="Helvetica Light"/>
                <a:cs typeface="Helvetica Light"/>
                <a:sym typeface="Helvetica Light"/>
              </a:defRPr>
            </a:lvl1pPr>
          </a:lstStyle>
          <a:p>
            <a:r>
              <a:t>37 users (mostly non-technical grad students)</a:t>
            </a:r>
          </a:p>
        </p:txBody>
      </p:sp>
      <p:sp>
        <p:nvSpPr>
          <p:cNvPr id="475" name="Topic: Software updates"/>
          <p:cNvSpPr txBox="1"/>
          <p:nvPr/>
        </p:nvSpPr>
        <p:spPr>
          <a:xfrm>
            <a:off x="3984599" y="7130410"/>
            <a:ext cx="5035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b="0">
                <a:latin typeface="Helvetica Light"/>
                <a:ea typeface="Helvetica Light"/>
                <a:cs typeface="Helvetica Light"/>
                <a:sym typeface="Helvetica Light"/>
              </a:defRPr>
            </a:lvl1pPr>
          </a:lstStyle>
          <a:p>
            <a:r>
              <a:t>Topic: Software updates</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7" name="IMG_0139.png" descr="IMG_0139.png"/>
          <p:cNvPicPr>
            <a:picLocks noGrp="1" noChangeAspect="1"/>
          </p:cNvPicPr>
          <p:nvPr>
            <p:ph type="pic" idx="13"/>
          </p:nvPr>
        </p:nvPicPr>
        <p:blipFill>
          <a:blip r:embed="rId2">
            <a:extLst/>
          </a:blip>
          <a:srcRect/>
          <a:stretch>
            <a:fillRect/>
          </a:stretch>
        </p:blipFill>
        <p:spPr>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9" name="IMG_0141.png" descr="IMG_0141.png"/>
          <p:cNvPicPr>
            <a:picLocks noGrp="1" noChangeAspect="1"/>
          </p:cNvPicPr>
          <p:nvPr>
            <p:ph type="pic" idx="13"/>
          </p:nvPr>
        </p:nvPicPr>
        <p:blipFill>
          <a:blip r:embed="rId3">
            <a:extLst/>
          </a:blip>
          <a:srcRect l="6528" t="32083" r="5032" b="22796"/>
          <a:stretch>
            <a:fillRect/>
          </a:stretch>
        </p:blipFill>
        <p:spPr>
          <a:xfrm>
            <a:off x="848974" y="3129319"/>
            <a:ext cx="11501374" cy="4400831"/>
          </a:xfrm>
          <a:prstGeom prst="rect">
            <a:avLst/>
          </a:prstGeom>
        </p:spPr>
      </p:pic>
      <p:sp>
        <p:nvSpPr>
          <p:cNvPr id="480" name="Intended Settings"/>
          <p:cNvSpPr txBox="1"/>
          <p:nvPr/>
        </p:nvSpPr>
        <p:spPr>
          <a:xfrm>
            <a:off x="3376116" y="743217"/>
            <a:ext cx="6252567"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b="0" spc="-128">
                <a:latin typeface="Helvetica Light"/>
                <a:ea typeface="Helvetica Light"/>
                <a:cs typeface="Helvetica Light"/>
                <a:sym typeface="Helvetica Light"/>
              </a:defRPr>
            </a:lvl1pPr>
          </a:lstStyle>
          <a:p>
            <a:r>
              <a:t>Intended Settings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smbc-passwords.gif" descr="smbc-passwords.gif"/>
          <p:cNvPicPr>
            <a:picLocks noChangeAspect="1"/>
          </p:cNvPicPr>
          <p:nvPr/>
        </p:nvPicPr>
        <p:blipFill>
          <a:blip r:embed="rId2">
            <a:extLst/>
          </a:blip>
          <a:stretch>
            <a:fillRect/>
          </a:stretch>
        </p:blipFill>
        <p:spPr>
          <a:xfrm>
            <a:off x="3080917" y="0"/>
            <a:ext cx="6842966" cy="9753600"/>
          </a:xfrm>
          <a:prstGeom prst="rect">
            <a:avLst/>
          </a:prstGeom>
          <a:ln w="12700">
            <a:miter lim="400000"/>
          </a:ln>
        </p:spPr>
      </p:pic>
      <p:sp>
        <p:nvSpPr>
          <p:cNvPr id="257" name="Source: http://www.smbc-comics.com/?id=2526"/>
          <p:cNvSpPr txBox="1"/>
          <p:nvPr/>
        </p:nvSpPr>
        <p:spPr>
          <a:xfrm>
            <a:off x="8408883" y="9391098"/>
            <a:ext cx="4468065"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600" b="0">
                <a:latin typeface="Helvetica Light"/>
                <a:ea typeface="Helvetica Light"/>
                <a:cs typeface="Helvetica Light"/>
                <a:sym typeface="Helvetica Light"/>
              </a:defRPr>
            </a:pPr>
            <a:r>
              <a:t>Source: </a:t>
            </a:r>
            <a:r>
              <a:rPr u="sng">
                <a:hlinkClick r:id="rId3"/>
              </a:rPr>
              <a:t>http://www.smbc-comics.com/?id=2526</a:t>
            </a:r>
          </a:p>
        </p:txBody>
      </p:sp>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84" name="IMG_0144.png" descr="IMG_0144.png"/>
          <p:cNvPicPr>
            <a:picLocks noGrp="1" noChangeAspect="1"/>
          </p:cNvPicPr>
          <p:nvPr>
            <p:ph type="pic" idx="13"/>
          </p:nvPr>
        </p:nvPicPr>
        <p:blipFill>
          <a:blip r:embed="rId2">
            <a:extLst/>
          </a:blip>
          <a:srcRect l="2832" t="25457" r="2832" b="43843"/>
          <a:stretch>
            <a:fillRect/>
          </a:stretch>
        </p:blipFill>
        <p:spPr>
          <a:xfrm>
            <a:off x="368498" y="3868356"/>
            <a:ext cx="12267958" cy="2994276"/>
          </a:xfrm>
          <a:prstGeom prst="rect">
            <a:avLst/>
          </a:prstGeom>
        </p:spPr>
      </p:pic>
      <p:sp>
        <p:nvSpPr>
          <p:cNvPr id="485" name="Intended Timing"/>
          <p:cNvSpPr txBox="1"/>
          <p:nvPr/>
        </p:nvSpPr>
        <p:spPr>
          <a:xfrm>
            <a:off x="3608577" y="743217"/>
            <a:ext cx="5787645"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b="0" spc="-128">
                <a:latin typeface="Helvetica Light"/>
                <a:ea typeface="Helvetica Light"/>
                <a:cs typeface="Helvetica Light"/>
                <a:sym typeface="Helvetica Light"/>
              </a:defRPr>
            </a:lvl1pPr>
          </a:lstStyle>
          <a:p>
            <a:r>
              <a:t>Intended Timing</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87" name="IMG_1816.JPG" descr="IMG_1816.JPG"/>
          <p:cNvPicPr>
            <a:picLocks noGrp="1" noChangeAspect="1"/>
          </p:cNvPicPr>
          <p:nvPr>
            <p:ph type="pic" idx="13"/>
          </p:nvPr>
        </p:nvPicPr>
        <p:blipFill>
          <a:blip r:embed="rId3">
            <a:extLst/>
          </a:blip>
          <a:srcRect l="4691" t="26445" r="4691" b="24552"/>
          <a:stretch>
            <a:fillRect/>
          </a:stretch>
        </p:blipFill>
        <p:spPr>
          <a:xfrm>
            <a:off x="610087" y="2579343"/>
            <a:ext cx="11784626" cy="4779491"/>
          </a:xfrm>
          <a:prstGeom prst="rect">
            <a:avLst/>
          </a:prstGeom>
        </p:spPr>
      </p:pic>
      <p:sp>
        <p:nvSpPr>
          <p:cNvPr id="488" name="Intended Timing"/>
          <p:cNvSpPr txBox="1"/>
          <p:nvPr/>
        </p:nvSpPr>
        <p:spPr>
          <a:xfrm>
            <a:off x="3608577" y="743217"/>
            <a:ext cx="5787645"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b="0" spc="-128">
                <a:latin typeface="Helvetica Light"/>
                <a:ea typeface="Helvetica Light"/>
                <a:cs typeface="Helvetica Light"/>
                <a:sym typeface="Helvetica Light"/>
              </a:defRPr>
            </a:lvl1pPr>
          </a:lstStyle>
          <a:p>
            <a:r>
              <a:t>Intended Timing</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2" name="IMG_0140.png" descr="IMG_0140.png"/>
          <p:cNvPicPr>
            <a:picLocks noGrp="1" noChangeAspect="1"/>
          </p:cNvPicPr>
          <p:nvPr>
            <p:ph type="pic" idx="13"/>
          </p:nvPr>
        </p:nvPicPr>
        <p:blipFill>
          <a:blip r:embed="rId3">
            <a:extLst/>
          </a:blip>
          <a:srcRect l="1823" t="25719" r="1823" b="25719"/>
          <a:stretch>
            <a:fillRect/>
          </a:stretch>
        </p:blipFill>
        <p:spPr>
          <a:xfrm>
            <a:off x="237131" y="2508603"/>
            <a:ext cx="12530538" cy="4736394"/>
          </a:xfrm>
          <a:prstGeom prst="rect">
            <a:avLst/>
          </a:prstGeom>
        </p:spPr>
      </p:pic>
      <p:sp>
        <p:nvSpPr>
          <p:cNvPr id="493" name="Intended Security"/>
          <p:cNvSpPr txBox="1"/>
          <p:nvPr/>
        </p:nvSpPr>
        <p:spPr>
          <a:xfrm>
            <a:off x="3376116" y="743217"/>
            <a:ext cx="6252567"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b="0" spc="-128">
                <a:latin typeface="Helvetica Light"/>
                <a:ea typeface="Helvetica Light"/>
                <a:cs typeface="Helvetica Light"/>
                <a:sym typeface="Helvetica Light"/>
              </a:defRPr>
            </a:lvl1pPr>
          </a:lstStyle>
          <a:p>
            <a:r>
              <a:t>Intended Security</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7" name="— Rachel"/>
          <p:cNvSpPr>
            <a:spLocks noGrp="1"/>
          </p:cNvSpPr>
          <p:nvPr>
            <p:ph type="body" idx="13"/>
          </p:nvPr>
        </p:nvSpPr>
        <p:spPr>
          <a:prstGeom prst="rect">
            <a:avLst/>
          </a:prstGeom>
        </p:spPr>
        <p:txBody>
          <a:bodyPr/>
          <a:lstStyle/>
          <a:p>
            <a:r>
              <a:t>— Rachel</a:t>
            </a:r>
          </a:p>
        </p:txBody>
      </p:sp>
      <p:sp>
        <p:nvSpPr>
          <p:cNvPr id="498" name="I also always worry that everything is gonna get screwed up, especially for iTunes updates or things like that because they’re always reconfiguring the layout of stuff, and I’m like, ‘I don’t want you to do that. Just, like, leave it alone…’"/>
          <p:cNvSpPr>
            <a:spLocks noGrp="1"/>
          </p:cNvSpPr>
          <p:nvPr>
            <p:ph type="body" idx="14"/>
          </p:nvPr>
        </p:nvSpPr>
        <p:spPr>
          <a:xfrm>
            <a:off x="1270000" y="2959096"/>
            <a:ext cx="10464800" cy="3225808"/>
          </a:xfrm>
          <a:prstGeom prst="rect">
            <a:avLst/>
          </a:prstGeom>
        </p:spPr>
        <p:txBody>
          <a:bodyPr/>
          <a:lstStyle/>
          <a:p>
            <a:pPr>
              <a:defRPr>
                <a:latin typeface="Helvetica Light"/>
                <a:ea typeface="Helvetica Light"/>
                <a:cs typeface="Helvetica Light"/>
                <a:sym typeface="Helvetica Light"/>
              </a:defRPr>
            </a:pPr>
            <a:r>
              <a:t>I also always worry that everything is gonna get screwed up, especially for iTunes updates or things like that because they’re always reconfiguring the layout of stuff, and I’m like, ‘I don’t want you to do that. </a:t>
            </a:r>
            <a:r>
              <a:rPr>
                <a:solidFill>
                  <a:srgbClr val="AC3B30"/>
                </a:solidFill>
                <a:latin typeface="Helvetica"/>
                <a:ea typeface="Helvetica"/>
                <a:cs typeface="Helvetica"/>
                <a:sym typeface="Helvetica"/>
              </a:rPr>
              <a:t>Just, like, leave it alone…</a:t>
            </a:r>
            <a:r>
              <a:t>’</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0" name="Accuracy of Self-report"/>
          <p:cNvSpPr txBox="1"/>
          <p:nvPr/>
        </p:nvSpPr>
        <p:spPr>
          <a:xfrm>
            <a:off x="3345308" y="761999"/>
            <a:ext cx="6314183"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0">
                <a:latin typeface="Helvetica"/>
                <a:ea typeface="Helvetica"/>
                <a:cs typeface="Helvetica"/>
                <a:sym typeface="Helvetica"/>
              </a:defRPr>
            </a:lvl1pPr>
          </a:lstStyle>
          <a:p>
            <a:r>
              <a:t>Accuracy of Self-report</a:t>
            </a:r>
          </a:p>
        </p:txBody>
      </p:sp>
      <p:sp>
        <p:nvSpPr>
          <p:cNvPr id="501" name="Visible Actions…"/>
          <p:cNvSpPr txBox="1"/>
          <p:nvPr/>
        </p:nvSpPr>
        <p:spPr>
          <a:xfrm>
            <a:off x="560019" y="2914649"/>
            <a:ext cx="5527882" cy="337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600" b="0">
                <a:latin typeface="Helvetica"/>
                <a:ea typeface="Helvetica"/>
                <a:cs typeface="Helvetica"/>
                <a:sym typeface="Helvetica"/>
              </a:defRPr>
            </a:pPr>
            <a:r>
              <a:t>Visible Actions</a:t>
            </a:r>
          </a:p>
          <a:p>
            <a:pPr marL="333374" indent="-333374" algn="l">
              <a:buSzPct val="145000"/>
              <a:buChar char="•"/>
              <a:defRPr sz="3600" b="0">
                <a:latin typeface="Helvetica Light"/>
                <a:ea typeface="Helvetica Light"/>
                <a:cs typeface="Helvetica Light"/>
                <a:sym typeface="Helvetica Light"/>
              </a:defRPr>
            </a:pPr>
            <a:r>
              <a:t>Installing an ad-blocking extension</a:t>
            </a:r>
          </a:p>
          <a:p>
            <a:pPr marL="333374" indent="-333374" algn="l">
              <a:buSzPct val="145000"/>
              <a:buChar char="•"/>
              <a:defRPr sz="3600" b="0">
                <a:latin typeface="Helvetica Light"/>
                <a:ea typeface="Helvetica Light"/>
                <a:cs typeface="Helvetica Light"/>
                <a:sym typeface="Helvetica Light"/>
              </a:defRPr>
            </a:pPr>
            <a:r>
              <a:t>Installing an update after a prompt (iTunes)</a:t>
            </a:r>
          </a:p>
          <a:p>
            <a:pPr marL="333374" indent="-333374" algn="l">
              <a:buSzPct val="145000"/>
              <a:buChar char="•"/>
              <a:defRPr sz="3600" b="0">
                <a:latin typeface="Helvetica Light"/>
                <a:ea typeface="Helvetica Light"/>
                <a:cs typeface="Helvetica Light"/>
                <a:sym typeface="Helvetica Light"/>
              </a:defRPr>
            </a:pPr>
            <a:r>
              <a:t>Use good passwords</a:t>
            </a:r>
          </a:p>
        </p:txBody>
      </p:sp>
      <p:sp>
        <p:nvSpPr>
          <p:cNvPr id="502" name="Less Visible Choices…"/>
          <p:cNvSpPr txBox="1"/>
          <p:nvPr/>
        </p:nvSpPr>
        <p:spPr>
          <a:xfrm>
            <a:off x="6920280" y="2914650"/>
            <a:ext cx="5524501" cy="3924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600" b="0">
                <a:latin typeface="Helvetica"/>
                <a:ea typeface="Helvetica"/>
                <a:cs typeface="Helvetica"/>
                <a:sym typeface="Helvetica"/>
              </a:defRPr>
            </a:pPr>
            <a:r>
              <a:t>Less Visible Choices</a:t>
            </a:r>
          </a:p>
          <a:p>
            <a:pPr marL="333374" indent="-333374" algn="l">
              <a:buSzPct val="145000"/>
              <a:buChar char="•"/>
              <a:defRPr sz="3600" b="0">
                <a:latin typeface="Helvetica Light"/>
                <a:ea typeface="Helvetica Light"/>
                <a:cs typeface="Helvetica Light"/>
                <a:sym typeface="Helvetica Light"/>
              </a:defRPr>
            </a:pPr>
            <a:r>
              <a:t>If an ad-blocker is running</a:t>
            </a:r>
          </a:p>
          <a:p>
            <a:pPr marL="333374" indent="-333374" algn="l">
              <a:buSzPct val="145000"/>
              <a:buChar char="•"/>
              <a:defRPr sz="3600" b="0">
                <a:latin typeface="Helvetica Light"/>
                <a:ea typeface="Helvetica Light"/>
                <a:cs typeface="Helvetica Light"/>
                <a:sym typeface="Helvetica Light"/>
              </a:defRPr>
            </a:pPr>
            <a:r>
              <a:t>Chrome and Firefox updates</a:t>
            </a:r>
          </a:p>
          <a:p>
            <a:pPr marL="333374" indent="-333374" algn="l">
              <a:buSzPct val="145000"/>
              <a:buChar char="•"/>
              <a:defRPr sz="3600" b="0">
                <a:latin typeface="Helvetica Light"/>
                <a:ea typeface="Helvetica Light"/>
                <a:cs typeface="Helvetica Light"/>
                <a:sym typeface="Helvetica Light"/>
              </a:defRPr>
            </a:pPr>
            <a:r>
              <a:t>Password special characters</a:t>
            </a:r>
          </a:p>
        </p:txBody>
      </p:sp>
      <p:sp>
        <p:nvSpPr>
          <p:cNvPr id="503" name="Rick Wash, Emilee Rader, and Chris Fennell. “Can People Self-Report Security Accurately? Agreement Between Self-Report and Behavioral Measures” CHI 2017."/>
          <p:cNvSpPr txBox="1"/>
          <p:nvPr/>
        </p:nvSpPr>
        <p:spPr>
          <a:xfrm>
            <a:off x="1506069" y="8585199"/>
            <a:ext cx="9992662"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4100"/>
              </a:lnSpc>
              <a:defRPr sz="2000">
                <a:solidFill>
                  <a:srgbClr val="333333"/>
                </a:solidFill>
                <a:latin typeface="Helvetica"/>
                <a:ea typeface="Helvetica"/>
                <a:cs typeface="Helvetica"/>
                <a:sym typeface="Helvetica"/>
              </a:defRPr>
            </a:pPr>
            <a:r>
              <a:rPr b="0"/>
              <a:t>Rick Wash, Emilee Rader, and Chris Fennell. “</a:t>
            </a:r>
            <a:r>
              <a:t>Can People Self-Report Security Accurately? Agreement Between Self-Report and Behavioral Measures</a:t>
            </a:r>
            <a:r>
              <a:rPr b="0"/>
              <a:t>” </a:t>
            </a:r>
            <a:r>
              <a:rPr b="0" i="1"/>
              <a:t>CHI</a:t>
            </a:r>
            <a:r>
              <a:rPr b="0"/>
              <a:t> 2017.</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5" name="Good intentions don’t always…"/>
          <p:cNvSpPr txBox="1"/>
          <p:nvPr/>
        </p:nvSpPr>
        <p:spPr>
          <a:xfrm>
            <a:off x="2363876" y="557386"/>
            <a:ext cx="8302448" cy="157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b="0">
                <a:latin typeface="Helvetica Light"/>
                <a:ea typeface="Helvetica Light"/>
                <a:cs typeface="Helvetica Light"/>
                <a:sym typeface="Helvetica Light"/>
              </a:defRPr>
            </a:pPr>
            <a:r>
              <a:t>Good intentions don’t always </a:t>
            </a:r>
          </a:p>
          <a:p>
            <a:pPr>
              <a:defRPr sz="4800" b="0">
                <a:latin typeface="Helvetica Light"/>
                <a:ea typeface="Helvetica Light"/>
                <a:cs typeface="Helvetica Light"/>
                <a:sym typeface="Helvetica Light"/>
              </a:defRPr>
            </a:pPr>
            <a:r>
              <a:t>lead to secure behavior</a:t>
            </a:r>
          </a:p>
        </p:txBody>
      </p:sp>
      <p:sp>
        <p:nvSpPr>
          <p:cNvPr id="506" name="Security decisions are frequently made:"/>
          <p:cNvSpPr txBox="1"/>
          <p:nvPr/>
        </p:nvSpPr>
        <p:spPr>
          <a:xfrm>
            <a:off x="2400858" y="5738775"/>
            <a:ext cx="820308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b="0">
                <a:latin typeface="Helvetica Light"/>
                <a:ea typeface="Helvetica Light"/>
                <a:cs typeface="Helvetica Light"/>
                <a:sym typeface="Helvetica Light"/>
              </a:defRPr>
            </a:lvl1pPr>
          </a:lstStyle>
          <a:p>
            <a:r>
              <a:t>Security decisions are frequently made:</a:t>
            </a:r>
          </a:p>
        </p:txBody>
      </p:sp>
      <p:sp>
        <p:nvSpPr>
          <p:cNvPr id="507" name="while doing something else…"/>
          <p:cNvSpPr txBox="1"/>
          <p:nvPr/>
        </p:nvSpPr>
        <p:spPr>
          <a:xfrm>
            <a:off x="4073103" y="6515620"/>
            <a:ext cx="6250026"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lgn="l">
              <a:buSzPct val="75000"/>
              <a:buChar char="•"/>
              <a:defRPr sz="3600" b="0">
                <a:latin typeface="Helvetica Light"/>
                <a:ea typeface="Helvetica Light"/>
                <a:cs typeface="Helvetica Light"/>
                <a:sym typeface="Helvetica Light"/>
              </a:defRPr>
            </a:pPr>
            <a:r>
              <a:t>while doing something else</a:t>
            </a:r>
          </a:p>
          <a:p>
            <a:pPr marL="444500" indent="-444500" algn="l">
              <a:buSzPct val="75000"/>
              <a:buChar char="•"/>
              <a:defRPr sz="3600" b="0">
                <a:latin typeface="Helvetica Light"/>
                <a:ea typeface="Helvetica Light"/>
                <a:cs typeface="Helvetica Light"/>
                <a:sym typeface="Helvetica Light"/>
              </a:defRPr>
            </a:pPr>
            <a:r>
              <a:t>relatively quickly</a:t>
            </a:r>
          </a:p>
          <a:p>
            <a:pPr marL="444500" indent="-444500" algn="l">
              <a:buSzPct val="75000"/>
              <a:buChar char="•"/>
              <a:defRPr sz="3600" b="0">
                <a:latin typeface="Helvetica Light"/>
                <a:ea typeface="Helvetica Light"/>
                <a:cs typeface="Helvetica Light"/>
                <a:sym typeface="Helvetica Light"/>
              </a:defRPr>
            </a:pPr>
            <a:r>
              <a:t>with lots of uncertainty</a:t>
            </a:r>
          </a:p>
        </p:txBody>
      </p:sp>
      <p:sp>
        <p:nvSpPr>
          <p:cNvPr id="508" name="Influencing intentions isn’t enough"/>
          <p:cNvSpPr txBox="1"/>
          <p:nvPr/>
        </p:nvSpPr>
        <p:spPr>
          <a:xfrm>
            <a:off x="2967786" y="3611630"/>
            <a:ext cx="706922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b="0">
                <a:latin typeface="Helvetica Light"/>
                <a:ea typeface="Helvetica Light"/>
                <a:cs typeface="Helvetica Light"/>
                <a:sym typeface="Helvetica Light"/>
              </a:defRPr>
            </a:lvl1pPr>
          </a:lstStyle>
          <a:p>
            <a:r>
              <a:t>Influencing intentions isn’t enough</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0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 grpId="1" animBg="1" advAuto="0"/>
      <p:bldP spid="507" grpId="2"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Dependencies between Decisions"/>
          <p:cNvSpPr txBox="1"/>
          <p:nvPr/>
        </p:nvSpPr>
        <p:spPr>
          <a:xfrm>
            <a:off x="1853455" y="4457699"/>
            <a:ext cx="929789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0">
                <a:latin typeface="Helvetica"/>
                <a:ea typeface="Helvetica"/>
                <a:cs typeface="Helvetica"/>
                <a:sym typeface="Helvetica"/>
              </a:defRPr>
            </a:lvl1pPr>
          </a:lstStyle>
          <a:p>
            <a:r>
              <a:t>Dependencies between Decisions</a:t>
            </a:r>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 name="laptop.png" descr="laptop.png"/>
          <p:cNvPicPr>
            <a:picLocks noChangeAspect="1"/>
          </p:cNvPicPr>
          <p:nvPr/>
        </p:nvPicPr>
        <p:blipFill>
          <a:blip r:embed="rId3">
            <a:extLst/>
          </a:blip>
          <a:stretch>
            <a:fillRect/>
          </a:stretch>
        </p:blipFill>
        <p:spPr>
          <a:xfrm>
            <a:off x="4342258" y="2716658"/>
            <a:ext cx="4320284" cy="4320284"/>
          </a:xfrm>
          <a:prstGeom prst="rect">
            <a:avLst/>
          </a:prstGeom>
          <a:ln w="12700">
            <a:miter lim="400000"/>
          </a:ln>
        </p:spPr>
      </p:pic>
      <p:sp>
        <p:nvSpPr>
          <p:cNvPr id="513" name="Icons made by Freepik from www.flaticon.com"/>
          <p:cNvSpPr txBox="1"/>
          <p:nvPr/>
        </p:nvSpPr>
        <p:spPr>
          <a:xfrm>
            <a:off x="10559612" y="9518649"/>
            <a:ext cx="2451976" cy="2159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defTabSz="457200">
              <a:defRPr sz="900" b="0">
                <a:solidFill>
                  <a:srgbClr val="4C5B5C"/>
                </a:solidFill>
                <a:latin typeface="Helvetica"/>
                <a:ea typeface="Helvetica"/>
                <a:cs typeface="Helvetica"/>
                <a:sym typeface="Helvetica"/>
              </a:defRPr>
            </a:pPr>
            <a:r>
              <a:rPr>
                <a:solidFill>
                  <a:srgbClr val="111111"/>
                </a:solidFill>
              </a:rPr>
              <a:t>Icons made by </a:t>
            </a:r>
            <a:r>
              <a:rPr u="sng">
                <a:hlinkClick r:id="rId4"/>
              </a:rPr>
              <a:t>Freepik</a:t>
            </a:r>
            <a:r>
              <a:rPr>
                <a:solidFill>
                  <a:srgbClr val="111111"/>
                </a:solidFill>
              </a:rPr>
              <a:t> from </a:t>
            </a:r>
            <a:r>
              <a:rPr u="sng">
                <a:uFill>
                  <a:solidFill>
                    <a:srgbClr val="4C5B5C"/>
                  </a:solidFill>
                </a:uFill>
                <a:hlinkClick r:id="rId5"/>
              </a:rPr>
              <a:t>www.flaticon.com</a:t>
            </a:r>
            <a:r>
              <a:rPr>
                <a:solidFill>
                  <a:srgbClr val="111111"/>
                </a:solidFill>
              </a:rPr>
              <a:t> </a:t>
            </a:r>
          </a:p>
        </p:txBody>
      </p:sp>
      <p:pic>
        <p:nvPicPr>
          <p:cNvPr id="514" name="laptop.png" descr="laptop.png"/>
          <p:cNvPicPr>
            <a:picLocks noChangeAspect="1"/>
          </p:cNvPicPr>
          <p:nvPr/>
        </p:nvPicPr>
        <p:blipFill>
          <a:blip r:embed="rId3">
            <a:extLst/>
          </a:blip>
          <a:stretch>
            <a:fillRect/>
          </a:stretch>
        </p:blipFill>
        <p:spPr>
          <a:xfrm>
            <a:off x="320752" y="4705877"/>
            <a:ext cx="4320283" cy="4320283"/>
          </a:xfrm>
          <a:prstGeom prst="rect">
            <a:avLst/>
          </a:prstGeom>
          <a:ln w="12700">
            <a:miter lim="400000"/>
          </a:ln>
        </p:spPr>
      </p:pic>
      <p:pic>
        <p:nvPicPr>
          <p:cNvPr id="515" name="laptop.png" descr="laptop.png"/>
          <p:cNvPicPr>
            <a:picLocks noChangeAspect="1"/>
          </p:cNvPicPr>
          <p:nvPr/>
        </p:nvPicPr>
        <p:blipFill>
          <a:blip r:embed="rId3">
            <a:extLst/>
          </a:blip>
          <a:stretch>
            <a:fillRect/>
          </a:stretch>
        </p:blipFill>
        <p:spPr>
          <a:xfrm>
            <a:off x="8525576" y="4189619"/>
            <a:ext cx="4320283" cy="4320283"/>
          </a:xfrm>
          <a:prstGeom prst="rect">
            <a:avLst/>
          </a:prstGeom>
          <a:ln w="12700">
            <a:miter lim="400000"/>
          </a:ln>
        </p:spPr>
      </p:pic>
      <p:pic>
        <p:nvPicPr>
          <p:cNvPr id="516" name="laptop.png" descr="laptop.png"/>
          <p:cNvPicPr>
            <a:picLocks noChangeAspect="1"/>
          </p:cNvPicPr>
          <p:nvPr/>
        </p:nvPicPr>
        <p:blipFill>
          <a:blip r:embed="rId3">
            <a:extLst/>
          </a:blip>
          <a:stretch>
            <a:fillRect/>
          </a:stretch>
        </p:blipFill>
        <p:spPr>
          <a:xfrm>
            <a:off x="929199" y="-475147"/>
            <a:ext cx="4320283" cy="4320283"/>
          </a:xfrm>
          <a:prstGeom prst="rect">
            <a:avLst/>
          </a:prstGeom>
          <a:ln w="12700">
            <a:miter lim="400000"/>
          </a:ln>
        </p:spPr>
      </p:pic>
      <p:pic>
        <p:nvPicPr>
          <p:cNvPr id="517" name="laptop.png" descr="laptop.png"/>
          <p:cNvPicPr>
            <a:picLocks noChangeAspect="1"/>
          </p:cNvPicPr>
          <p:nvPr/>
        </p:nvPicPr>
        <p:blipFill>
          <a:blip r:embed="rId3">
            <a:extLst/>
          </a:blip>
          <a:stretch>
            <a:fillRect/>
          </a:stretch>
        </p:blipFill>
        <p:spPr>
          <a:xfrm>
            <a:off x="7271805" y="-327644"/>
            <a:ext cx="4320283" cy="4320283"/>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1" name="laptop.png" descr="laptop.png"/>
          <p:cNvPicPr>
            <a:picLocks noChangeAspect="1"/>
          </p:cNvPicPr>
          <p:nvPr/>
        </p:nvPicPr>
        <p:blipFill>
          <a:blip r:embed="rId3">
            <a:extLst/>
          </a:blip>
          <a:stretch>
            <a:fillRect/>
          </a:stretch>
        </p:blipFill>
        <p:spPr>
          <a:xfrm>
            <a:off x="8025258" y="2716658"/>
            <a:ext cx="4320284" cy="4320284"/>
          </a:xfrm>
          <a:prstGeom prst="rect">
            <a:avLst/>
          </a:prstGeom>
          <a:ln w="12700">
            <a:miter lim="400000"/>
          </a:ln>
        </p:spPr>
      </p:pic>
      <p:pic>
        <p:nvPicPr>
          <p:cNvPr id="522" name="laptop.png" descr="laptop.png"/>
          <p:cNvPicPr>
            <a:picLocks noChangeAspect="1"/>
          </p:cNvPicPr>
          <p:nvPr/>
        </p:nvPicPr>
        <p:blipFill>
          <a:blip r:embed="rId3">
            <a:extLst/>
          </a:blip>
          <a:stretch>
            <a:fillRect/>
          </a:stretch>
        </p:blipFill>
        <p:spPr>
          <a:xfrm>
            <a:off x="659258" y="2716658"/>
            <a:ext cx="4320284" cy="4320284"/>
          </a:xfrm>
          <a:prstGeom prst="rect">
            <a:avLst/>
          </a:prstGeom>
          <a:ln w="12700">
            <a:miter lim="400000"/>
          </a:ln>
        </p:spPr>
      </p:pic>
      <p:sp>
        <p:nvSpPr>
          <p:cNvPr id="523" name="Arrow"/>
          <p:cNvSpPr/>
          <p:nvPr/>
        </p:nvSpPr>
        <p:spPr>
          <a:xfrm>
            <a:off x="4794274" y="4513981"/>
            <a:ext cx="3416252" cy="725638"/>
          </a:xfrm>
          <a:prstGeom prst="rightArrow">
            <a:avLst>
              <a:gd name="adj1" fmla="val 32000"/>
              <a:gd name="adj2" fmla="val 112012"/>
            </a:avLst>
          </a:prstGeom>
          <a:solidFill>
            <a:srgbClr val="861001"/>
          </a:solidFill>
          <a:ln w="12700">
            <a:miter lim="400000"/>
          </a:ln>
          <a:effectLst>
            <a:outerShdw blurRad="25400" dist="12700" dir="5400000" rotWithShape="0">
              <a:srgbClr val="000000">
                <a:alpha val="50000"/>
              </a:srgbClr>
            </a:outerShdw>
          </a:effectLst>
        </p:spPr>
        <p:txBody>
          <a:bodyPr lIns="38100" tIns="38100" rIns="38100" bIns="38100" anchor="ctr"/>
          <a:lstStyle/>
          <a:p>
            <a:pPr>
              <a:defRPr sz="2200" b="0">
                <a:solidFill>
                  <a:srgbClr val="FFFFFF"/>
                </a:solidFill>
                <a:latin typeface="Helvetica Light"/>
                <a:ea typeface="Helvetica Light"/>
                <a:cs typeface="Helvetica Light"/>
                <a:sym typeface="Helvetica Light"/>
              </a:defRPr>
            </a:pPr>
            <a:endParaRPr/>
          </a:p>
        </p:txBody>
      </p:sp>
      <p:sp>
        <p:nvSpPr>
          <p:cNvPr id="524" name="Icons made by Freepik from www.flaticon.com"/>
          <p:cNvSpPr txBox="1"/>
          <p:nvPr/>
        </p:nvSpPr>
        <p:spPr>
          <a:xfrm>
            <a:off x="10559612" y="9518649"/>
            <a:ext cx="2451976" cy="2159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defTabSz="457200">
              <a:defRPr sz="900" b="0">
                <a:solidFill>
                  <a:srgbClr val="4C5B5C"/>
                </a:solidFill>
                <a:latin typeface="Helvetica"/>
                <a:ea typeface="Helvetica"/>
                <a:cs typeface="Helvetica"/>
                <a:sym typeface="Helvetica"/>
              </a:defRPr>
            </a:pPr>
            <a:r>
              <a:rPr>
                <a:solidFill>
                  <a:srgbClr val="111111"/>
                </a:solidFill>
              </a:rPr>
              <a:t>Icons made by </a:t>
            </a:r>
            <a:r>
              <a:rPr u="sng">
                <a:hlinkClick r:id="rId4"/>
              </a:rPr>
              <a:t>Freepik</a:t>
            </a:r>
            <a:r>
              <a:rPr>
                <a:solidFill>
                  <a:srgbClr val="111111"/>
                </a:solidFill>
              </a:rPr>
              <a:t> from </a:t>
            </a:r>
            <a:r>
              <a:rPr u="sng">
                <a:uFill>
                  <a:solidFill>
                    <a:srgbClr val="4C5B5C"/>
                  </a:solidFill>
                </a:uFill>
                <a:hlinkClick r:id="rId5"/>
              </a:rPr>
              <a:t>www.flaticon.com</a:t>
            </a:r>
            <a:r>
              <a:rPr>
                <a:solidFill>
                  <a:srgbClr val="111111"/>
                </a:solidFill>
              </a:rPr>
              <a:t> </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8" name="laptop.png" descr="laptop.png"/>
          <p:cNvPicPr>
            <a:picLocks noChangeAspect="1"/>
          </p:cNvPicPr>
          <p:nvPr/>
        </p:nvPicPr>
        <p:blipFill>
          <a:blip r:embed="rId3">
            <a:extLst/>
          </a:blip>
          <a:stretch>
            <a:fillRect/>
          </a:stretch>
        </p:blipFill>
        <p:spPr>
          <a:xfrm>
            <a:off x="8025258" y="2716658"/>
            <a:ext cx="4320284" cy="4320284"/>
          </a:xfrm>
          <a:prstGeom prst="rect">
            <a:avLst/>
          </a:prstGeom>
          <a:ln w="12700">
            <a:miter lim="400000"/>
          </a:ln>
        </p:spPr>
      </p:pic>
      <p:sp>
        <p:nvSpPr>
          <p:cNvPr id="529" name="Arrow"/>
          <p:cNvSpPr/>
          <p:nvPr/>
        </p:nvSpPr>
        <p:spPr>
          <a:xfrm>
            <a:off x="4794274" y="4513981"/>
            <a:ext cx="3416252" cy="725638"/>
          </a:xfrm>
          <a:prstGeom prst="rightArrow">
            <a:avLst>
              <a:gd name="adj1" fmla="val 32000"/>
              <a:gd name="adj2" fmla="val 112012"/>
            </a:avLst>
          </a:prstGeom>
          <a:solidFill>
            <a:srgbClr val="861001"/>
          </a:solidFill>
          <a:ln w="12700">
            <a:miter lim="400000"/>
          </a:ln>
          <a:effectLst>
            <a:outerShdw blurRad="25400" dist="12700" dir="5400000" rotWithShape="0">
              <a:srgbClr val="000000">
                <a:alpha val="50000"/>
              </a:srgbClr>
            </a:outerShdw>
          </a:effectLst>
        </p:spPr>
        <p:txBody>
          <a:bodyPr lIns="38100" tIns="38100" rIns="38100" bIns="38100" anchor="ctr"/>
          <a:lstStyle/>
          <a:p>
            <a:pPr>
              <a:defRPr sz="2200" b="0">
                <a:solidFill>
                  <a:srgbClr val="FFFFFF"/>
                </a:solidFill>
                <a:latin typeface="Helvetica Light"/>
                <a:ea typeface="Helvetica Light"/>
                <a:cs typeface="Helvetica Light"/>
                <a:sym typeface="Helvetica Light"/>
              </a:defRPr>
            </a:pPr>
            <a:endParaRPr/>
          </a:p>
        </p:txBody>
      </p:sp>
      <p:pic>
        <p:nvPicPr>
          <p:cNvPr id="530" name="man-user.png" descr="man-user.png"/>
          <p:cNvPicPr>
            <a:picLocks noChangeAspect="1"/>
          </p:cNvPicPr>
          <p:nvPr/>
        </p:nvPicPr>
        <p:blipFill>
          <a:blip r:embed="rId4">
            <a:extLst/>
          </a:blip>
          <a:stretch>
            <a:fillRect/>
          </a:stretch>
        </p:blipFill>
        <p:spPr>
          <a:xfrm>
            <a:off x="1111274" y="3168674"/>
            <a:ext cx="3416252" cy="3416252"/>
          </a:xfrm>
          <a:prstGeom prst="rect">
            <a:avLst/>
          </a:prstGeom>
          <a:ln w="12700">
            <a:miter lim="400000"/>
          </a:ln>
        </p:spPr>
      </p:pic>
      <p:sp>
        <p:nvSpPr>
          <p:cNvPr id="531" name="Icon made by Freepik from www.flaticon.com"/>
          <p:cNvSpPr txBox="1"/>
          <p:nvPr/>
        </p:nvSpPr>
        <p:spPr>
          <a:xfrm>
            <a:off x="10588187" y="9518649"/>
            <a:ext cx="2394826" cy="2159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defTabSz="457200">
              <a:defRPr sz="900" b="0">
                <a:solidFill>
                  <a:srgbClr val="4C5B5C"/>
                </a:solidFill>
                <a:latin typeface="Helvetica"/>
                <a:ea typeface="Helvetica"/>
                <a:cs typeface="Helvetica"/>
                <a:sym typeface="Helvetica"/>
              </a:defRPr>
            </a:pPr>
            <a:r>
              <a:rPr>
                <a:solidFill>
                  <a:srgbClr val="111111"/>
                </a:solidFill>
              </a:rPr>
              <a:t>Icon made by </a:t>
            </a:r>
            <a:r>
              <a:rPr u="sng">
                <a:hlinkClick r:id="rId5"/>
              </a:rPr>
              <a:t>Freepik</a:t>
            </a:r>
            <a:r>
              <a:rPr>
                <a:solidFill>
                  <a:srgbClr val="111111"/>
                </a:solidFill>
              </a:rPr>
              <a:t> from </a:t>
            </a:r>
            <a:r>
              <a:rPr u="sng">
                <a:uFill>
                  <a:solidFill>
                    <a:srgbClr val="4C5B5C"/>
                  </a:solidFill>
                </a:uFill>
                <a:hlinkClick r:id="rId6"/>
              </a:rPr>
              <a:t>www.flaticon.com</a:t>
            </a:r>
            <a:r>
              <a:rPr>
                <a:solidFill>
                  <a:srgbClr val="111111"/>
                </a:solidFill>
              </a:rPr>
              <a:t> </a:t>
            </a:r>
          </a:p>
        </p:txBody>
      </p:sp>
      <p:sp>
        <p:nvSpPr>
          <p:cNvPr id="532" name="Icons made by Freepik from www.flaticon.com"/>
          <p:cNvSpPr txBox="1"/>
          <p:nvPr/>
        </p:nvSpPr>
        <p:spPr>
          <a:xfrm>
            <a:off x="10559612" y="9518649"/>
            <a:ext cx="2451976" cy="2159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defTabSz="457200">
              <a:defRPr sz="900" b="0">
                <a:solidFill>
                  <a:srgbClr val="4C5B5C"/>
                </a:solidFill>
                <a:latin typeface="Helvetica"/>
                <a:ea typeface="Helvetica"/>
                <a:cs typeface="Helvetica"/>
                <a:sym typeface="Helvetica"/>
              </a:defRPr>
            </a:pPr>
            <a:r>
              <a:rPr>
                <a:solidFill>
                  <a:srgbClr val="111111"/>
                </a:solidFill>
              </a:rPr>
              <a:t>Icons made by </a:t>
            </a:r>
            <a:r>
              <a:rPr u="sng">
                <a:hlinkClick r:id="rId5"/>
              </a:rPr>
              <a:t>Freepik</a:t>
            </a:r>
            <a:r>
              <a:rPr>
                <a:solidFill>
                  <a:srgbClr val="111111"/>
                </a:solidFill>
              </a:rPr>
              <a:t> from </a:t>
            </a:r>
            <a:r>
              <a:rPr u="sng">
                <a:uFill>
                  <a:solidFill>
                    <a:srgbClr val="4C5B5C"/>
                  </a:solidFill>
                </a:uFill>
                <a:hlinkClick r:id="rId6"/>
              </a:rPr>
              <a:t>www.flaticon.com</a:t>
            </a:r>
            <a:r>
              <a:rPr>
                <a:solidFill>
                  <a:srgbClr val="111111"/>
                </a:solidFill>
              </a:rPr>
              <a:t> </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ecurity is a property of a System"/>
          <p:cNvSpPr txBox="1"/>
          <p:nvPr/>
        </p:nvSpPr>
        <p:spPr>
          <a:xfrm>
            <a:off x="1872030" y="863599"/>
            <a:ext cx="926074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b="0">
                <a:latin typeface="Helvetica Light"/>
                <a:ea typeface="Helvetica Light"/>
                <a:cs typeface="Helvetica Light"/>
                <a:sym typeface="Helvetica Light"/>
              </a:defRPr>
            </a:pPr>
            <a:r>
              <a:t>Security is a property of a </a:t>
            </a:r>
            <a:r>
              <a:rPr u="sng"/>
              <a:t>System</a:t>
            </a:r>
          </a:p>
        </p:txBody>
      </p:sp>
      <p:pic>
        <p:nvPicPr>
          <p:cNvPr id="260" name="2018-01-29-image-12.jpg" descr="2018-01-29-image-12.jpg"/>
          <p:cNvPicPr>
            <a:picLocks noChangeAspect="1"/>
          </p:cNvPicPr>
          <p:nvPr/>
        </p:nvPicPr>
        <p:blipFill>
          <a:blip r:embed="rId3">
            <a:extLst/>
          </a:blip>
          <a:stretch>
            <a:fillRect/>
          </a:stretch>
        </p:blipFill>
        <p:spPr>
          <a:xfrm>
            <a:off x="106858" y="2085869"/>
            <a:ext cx="8009070" cy="4516965"/>
          </a:xfrm>
          <a:prstGeom prst="rect">
            <a:avLst/>
          </a:prstGeom>
          <a:ln w="12700">
            <a:miter lim="400000"/>
          </a:ln>
        </p:spPr>
      </p:pic>
      <p:pic>
        <p:nvPicPr>
          <p:cNvPr id="261" name="SSL-handshake-protocol.jpg" descr="SSL-handshake-protocol.jpg"/>
          <p:cNvPicPr>
            <a:picLocks noChangeAspect="1"/>
          </p:cNvPicPr>
          <p:nvPr/>
        </p:nvPicPr>
        <p:blipFill>
          <a:blip r:embed="rId4">
            <a:extLst/>
          </a:blip>
          <a:stretch>
            <a:fillRect/>
          </a:stretch>
        </p:blipFill>
        <p:spPr>
          <a:xfrm>
            <a:off x="4898032" y="2744440"/>
            <a:ext cx="4445001" cy="6121401"/>
          </a:xfrm>
          <a:prstGeom prst="rect">
            <a:avLst/>
          </a:prstGeom>
          <a:ln w="12700">
            <a:miter lim="400000"/>
          </a:ln>
        </p:spPr>
      </p:pic>
      <p:pic>
        <p:nvPicPr>
          <p:cNvPr id="262" name="badpasswordslarge.png" descr="badpasswordslarge.png"/>
          <p:cNvPicPr>
            <a:picLocks noChangeAspect="1"/>
          </p:cNvPicPr>
          <p:nvPr/>
        </p:nvPicPr>
        <p:blipFill>
          <a:blip r:embed="rId5">
            <a:extLst/>
          </a:blip>
          <a:stretch>
            <a:fillRect/>
          </a:stretch>
        </p:blipFill>
        <p:spPr>
          <a:xfrm>
            <a:off x="7187951" y="4756546"/>
            <a:ext cx="5651501" cy="48641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6" name="laptop.png" descr="laptop.png"/>
          <p:cNvPicPr>
            <a:picLocks noChangeAspect="1"/>
          </p:cNvPicPr>
          <p:nvPr/>
        </p:nvPicPr>
        <p:blipFill>
          <a:blip r:embed="rId3">
            <a:extLst/>
          </a:blip>
          <a:stretch>
            <a:fillRect/>
          </a:stretch>
        </p:blipFill>
        <p:spPr>
          <a:xfrm>
            <a:off x="8063358" y="106808"/>
            <a:ext cx="4320284" cy="4320284"/>
          </a:xfrm>
          <a:prstGeom prst="rect">
            <a:avLst/>
          </a:prstGeom>
          <a:ln w="12700">
            <a:miter lim="400000"/>
          </a:ln>
        </p:spPr>
      </p:pic>
      <p:pic>
        <p:nvPicPr>
          <p:cNvPr id="537" name="man-user.png" descr="man-user.png"/>
          <p:cNvPicPr>
            <a:picLocks noChangeAspect="1"/>
          </p:cNvPicPr>
          <p:nvPr/>
        </p:nvPicPr>
        <p:blipFill>
          <a:blip r:embed="rId4">
            <a:extLst/>
          </a:blip>
          <a:stretch>
            <a:fillRect/>
          </a:stretch>
        </p:blipFill>
        <p:spPr>
          <a:xfrm>
            <a:off x="1111274" y="3168674"/>
            <a:ext cx="3416252" cy="3416252"/>
          </a:xfrm>
          <a:prstGeom prst="rect">
            <a:avLst/>
          </a:prstGeom>
          <a:ln w="12700">
            <a:miter lim="400000"/>
          </a:ln>
        </p:spPr>
      </p:pic>
      <p:pic>
        <p:nvPicPr>
          <p:cNvPr id="538" name="laptop.png" descr="laptop.png"/>
          <p:cNvPicPr>
            <a:picLocks noChangeAspect="1"/>
          </p:cNvPicPr>
          <p:nvPr/>
        </p:nvPicPr>
        <p:blipFill>
          <a:blip r:embed="rId3">
            <a:extLst/>
          </a:blip>
          <a:stretch>
            <a:fillRect/>
          </a:stretch>
        </p:blipFill>
        <p:spPr>
          <a:xfrm>
            <a:off x="8063358" y="5326508"/>
            <a:ext cx="4320284" cy="4320284"/>
          </a:xfrm>
          <a:prstGeom prst="rect">
            <a:avLst/>
          </a:prstGeom>
          <a:ln w="12700">
            <a:miter lim="400000"/>
          </a:ln>
        </p:spPr>
      </p:pic>
      <p:sp>
        <p:nvSpPr>
          <p:cNvPr id="539" name="Line"/>
          <p:cNvSpPr/>
          <p:nvPr/>
        </p:nvSpPr>
        <p:spPr>
          <a:xfrm flipV="1">
            <a:off x="4355717" y="2131119"/>
            <a:ext cx="3615390" cy="2301181"/>
          </a:xfrm>
          <a:prstGeom prst="line">
            <a:avLst/>
          </a:prstGeom>
          <a:ln w="165100">
            <a:solidFill>
              <a:srgbClr val="861001"/>
            </a:solidFill>
            <a:miter lim="400000"/>
            <a:headEnd type="triangle"/>
          </a:ln>
        </p:spPr>
        <p:txBody>
          <a:bodyPr lIns="38100" tIns="38100" rIns="38100" bIns="38100" anchor="ctr"/>
          <a:lstStyle/>
          <a:p>
            <a:pPr>
              <a:defRPr sz="2200" b="0">
                <a:latin typeface="Helvetica Light"/>
                <a:ea typeface="Helvetica Light"/>
                <a:cs typeface="Helvetica Light"/>
                <a:sym typeface="Helvetica Light"/>
              </a:defRPr>
            </a:pPr>
            <a:endParaRPr/>
          </a:p>
        </p:txBody>
      </p:sp>
      <p:sp>
        <p:nvSpPr>
          <p:cNvPr id="540" name="Line"/>
          <p:cNvSpPr/>
          <p:nvPr/>
        </p:nvSpPr>
        <p:spPr>
          <a:xfrm>
            <a:off x="4370610" y="5322872"/>
            <a:ext cx="3586665" cy="2396248"/>
          </a:xfrm>
          <a:prstGeom prst="line">
            <a:avLst/>
          </a:prstGeom>
          <a:ln w="165100">
            <a:solidFill>
              <a:srgbClr val="861001"/>
            </a:solidFill>
            <a:miter lim="400000"/>
            <a:tailEnd type="triangle"/>
          </a:ln>
        </p:spPr>
        <p:txBody>
          <a:bodyPr lIns="38100" tIns="38100" rIns="38100" bIns="38100" anchor="ctr"/>
          <a:lstStyle/>
          <a:p>
            <a:pPr>
              <a:defRPr sz="2200" b="0">
                <a:latin typeface="Helvetica Light"/>
                <a:ea typeface="Helvetica Light"/>
                <a:cs typeface="Helvetica Light"/>
                <a:sym typeface="Helvetica Light"/>
              </a:defRPr>
            </a:pPr>
            <a:endParaRPr/>
          </a:p>
        </p:txBody>
      </p:sp>
      <p:sp>
        <p:nvSpPr>
          <p:cNvPr id="541" name="Icons made by Freepik from www.flaticon.com"/>
          <p:cNvSpPr txBox="1"/>
          <p:nvPr/>
        </p:nvSpPr>
        <p:spPr>
          <a:xfrm>
            <a:off x="10559612" y="9518649"/>
            <a:ext cx="2451976" cy="2159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defTabSz="457200">
              <a:defRPr sz="900" b="0">
                <a:solidFill>
                  <a:srgbClr val="4C5B5C"/>
                </a:solidFill>
                <a:latin typeface="Helvetica"/>
                <a:ea typeface="Helvetica"/>
                <a:cs typeface="Helvetica"/>
                <a:sym typeface="Helvetica"/>
              </a:defRPr>
            </a:pPr>
            <a:r>
              <a:rPr>
                <a:solidFill>
                  <a:srgbClr val="111111"/>
                </a:solidFill>
              </a:rPr>
              <a:t>Icons made by </a:t>
            </a:r>
            <a:r>
              <a:rPr u="sng">
                <a:hlinkClick r:id="rId5"/>
              </a:rPr>
              <a:t>Freepik</a:t>
            </a:r>
            <a:r>
              <a:rPr>
                <a:solidFill>
                  <a:srgbClr val="111111"/>
                </a:solidFill>
              </a:rPr>
              <a:t> from </a:t>
            </a:r>
            <a:r>
              <a:rPr u="sng">
                <a:uFill>
                  <a:solidFill>
                    <a:srgbClr val="4C5B5C"/>
                  </a:solidFill>
                </a:uFill>
                <a:hlinkClick r:id="rId6"/>
              </a:rPr>
              <a:t>www.flaticon.com</a:t>
            </a:r>
            <a:r>
              <a:rPr>
                <a:solidFill>
                  <a:srgbClr val="111111"/>
                </a:solidFill>
              </a:rPr>
              <a:t> </a:t>
            </a:r>
          </a:p>
        </p:txBody>
      </p:sp>
    </p:spTree>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5" name="reuse_ranking.pdf" descr="reuse_ranking.pdf"/>
          <p:cNvPicPr>
            <a:picLocks noChangeAspect="1"/>
          </p:cNvPicPr>
          <p:nvPr/>
        </p:nvPicPr>
        <p:blipFill>
          <a:blip r:embed="rId3">
            <a:extLst/>
          </a:blip>
          <a:stretch>
            <a:fillRect/>
          </a:stretch>
        </p:blipFill>
        <p:spPr>
          <a:xfrm>
            <a:off x="18003" y="553869"/>
            <a:ext cx="12968793" cy="8645862"/>
          </a:xfrm>
          <a:prstGeom prst="rect">
            <a:avLst/>
          </a:prstGeom>
          <a:ln w="12700">
            <a:miter lim="400000"/>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9" name="laptop.png" descr="laptop.png"/>
          <p:cNvPicPr>
            <a:picLocks noChangeAspect="1"/>
          </p:cNvPicPr>
          <p:nvPr/>
        </p:nvPicPr>
        <p:blipFill>
          <a:blip r:embed="rId3">
            <a:extLst/>
          </a:blip>
          <a:stretch>
            <a:fillRect/>
          </a:stretch>
        </p:blipFill>
        <p:spPr>
          <a:xfrm>
            <a:off x="8063358" y="106808"/>
            <a:ext cx="4320284" cy="4320284"/>
          </a:xfrm>
          <a:prstGeom prst="rect">
            <a:avLst/>
          </a:prstGeom>
          <a:ln w="12700">
            <a:miter lim="400000"/>
          </a:ln>
        </p:spPr>
      </p:pic>
      <p:pic>
        <p:nvPicPr>
          <p:cNvPr id="550" name="man-user.png" descr="man-user.png"/>
          <p:cNvPicPr>
            <a:picLocks noChangeAspect="1"/>
          </p:cNvPicPr>
          <p:nvPr/>
        </p:nvPicPr>
        <p:blipFill>
          <a:blip r:embed="rId4">
            <a:extLst/>
          </a:blip>
          <a:stretch>
            <a:fillRect/>
          </a:stretch>
        </p:blipFill>
        <p:spPr>
          <a:xfrm>
            <a:off x="1111274" y="3168674"/>
            <a:ext cx="3416252" cy="3416252"/>
          </a:xfrm>
          <a:prstGeom prst="rect">
            <a:avLst/>
          </a:prstGeom>
          <a:ln w="12700">
            <a:miter lim="400000"/>
          </a:ln>
        </p:spPr>
      </p:pic>
      <p:pic>
        <p:nvPicPr>
          <p:cNvPr id="551" name="laptop.png" descr="laptop.png"/>
          <p:cNvPicPr>
            <a:picLocks noChangeAspect="1"/>
          </p:cNvPicPr>
          <p:nvPr/>
        </p:nvPicPr>
        <p:blipFill>
          <a:blip r:embed="rId3">
            <a:extLst/>
          </a:blip>
          <a:stretch>
            <a:fillRect/>
          </a:stretch>
        </p:blipFill>
        <p:spPr>
          <a:xfrm>
            <a:off x="8063358" y="5326508"/>
            <a:ext cx="4320284" cy="4320284"/>
          </a:xfrm>
          <a:prstGeom prst="rect">
            <a:avLst/>
          </a:prstGeom>
          <a:ln w="12700">
            <a:miter lim="400000"/>
          </a:ln>
        </p:spPr>
      </p:pic>
      <p:sp>
        <p:nvSpPr>
          <p:cNvPr id="552" name="Line"/>
          <p:cNvSpPr/>
          <p:nvPr/>
        </p:nvSpPr>
        <p:spPr>
          <a:xfrm flipV="1">
            <a:off x="4355717" y="2131119"/>
            <a:ext cx="3615390" cy="2301181"/>
          </a:xfrm>
          <a:prstGeom prst="line">
            <a:avLst/>
          </a:prstGeom>
          <a:ln w="165100">
            <a:solidFill>
              <a:srgbClr val="861001"/>
            </a:solidFill>
            <a:miter lim="400000"/>
            <a:headEnd type="triangle"/>
          </a:ln>
        </p:spPr>
        <p:txBody>
          <a:bodyPr lIns="38100" tIns="38100" rIns="38100" bIns="38100" anchor="ctr"/>
          <a:lstStyle/>
          <a:p>
            <a:pPr>
              <a:defRPr sz="2200" b="0">
                <a:latin typeface="Helvetica Light"/>
                <a:ea typeface="Helvetica Light"/>
                <a:cs typeface="Helvetica Light"/>
                <a:sym typeface="Helvetica Light"/>
              </a:defRPr>
            </a:pPr>
            <a:endParaRPr/>
          </a:p>
        </p:txBody>
      </p:sp>
      <p:sp>
        <p:nvSpPr>
          <p:cNvPr id="553" name="Line"/>
          <p:cNvSpPr/>
          <p:nvPr/>
        </p:nvSpPr>
        <p:spPr>
          <a:xfrm>
            <a:off x="4370610" y="5322872"/>
            <a:ext cx="3586665" cy="2396248"/>
          </a:xfrm>
          <a:prstGeom prst="line">
            <a:avLst/>
          </a:prstGeom>
          <a:ln w="165100">
            <a:solidFill>
              <a:srgbClr val="861001"/>
            </a:solidFill>
            <a:miter lim="400000"/>
            <a:tailEnd type="triangle"/>
          </a:ln>
        </p:spPr>
        <p:txBody>
          <a:bodyPr lIns="38100" tIns="38100" rIns="38100" bIns="38100" anchor="ctr"/>
          <a:lstStyle/>
          <a:p>
            <a:pPr>
              <a:defRPr sz="2200" b="0">
                <a:latin typeface="Helvetica Light"/>
                <a:ea typeface="Helvetica Light"/>
                <a:cs typeface="Helvetica Light"/>
                <a:sym typeface="Helvetica Light"/>
              </a:defRPr>
            </a:pPr>
            <a:endParaRPr/>
          </a:p>
        </p:txBody>
      </p:sp>
      <p:sp>
        <p:nvSpPr>
          <p:cNvPr id="554" name="Icons made by Freepik from www.flaticon.com"/>
          <p:cNvSpPr txBox="1"/>
          <p:nvPr/>
        </p:nvSpPr>
        <p:spPr>
          <a:xfrm>
            <a:off x="10559612" y="9518649"/>
            <a:ext cx="2451976" cy="2159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defTabSz="457200">
              <a:defRPr sz="900" b="0">
                <a:solidFill>
                  <a:srgbClr val="4C5B5C"/>
                </a:solidFill>
                <a:latin typeface="Helvetica"/>
                <a:ea typeface="Helvetica"/>
                <a:cs typeface="Helvetica"/>
                <a:sym typeface="Helvetica"/>
              </a:defRPr>
            </a:pPr>
            <a:r>
              <a:rPr>
                <a:solidFill>
                  <a:srgbClr val="111111"/>
                </a:solidFill>
              </a:rPr>
              <a:t>Icons made by </a:t>
            </a:r>
            <a:r>
              <a:rPr u="sng">
                <a:hlinkClick r:id="rId5"/>
              </a:rPr>
              <a:t>Freepik</a:t>
            </a:r>
            <a:r>
              <a:rPr>
                <a:solidFill>
                  <a:srgbClr val="111111"/>
                </a:solidFill>
              </a:rPr>
              <a:t> from </a:t>
            </a:r>
            <a:r>
              <a:rPr u="sng">
                <a:uFill>
                  <a:solidFill>
                    <a:srgbClr val="4C5B5C"/>
                  </a:solidFill>
                </a:uFill>
                <a:hlinkClick r:id="rId6"/>
              </a:rPr>
              <a:t>www.flaticon.com</a:t>
            </a:r>
            <a:r>
              <a:rPr>
                <a:solidFill>
                  <a:srgbClr val="111111"/>
                </a:solidFill>
              </a:rPr>
              <a:t> </a:t>
            </a:r>
          </a:p>
        </p:txBody>
      </p:sp>
      <p:sp>
        <p:nvSpPr>
          <p:cNvPr id="555" name="Line"/>
          <p:cNvSpPr/>
          <p:nvPr/>
        </p:nvSpPr>
        <p:spPr>
          <a:xfrm>
            <a:off x="10223500" y="4023554"/>
            <a:ext cx="1" cy="1706492"/>
          </a:xfrm>
          <a:prstGeom prst="line">
            <a:avLst/>
          </a:prstGeom>
          <a:ln w="165100">
            <a:solidFill>
              <a:srgbClr val="861001"/>
            </a:solidFill>
            <a:prstDash val="sysDot"/>
            <a:miter lim="400000"/>
            <a:headEnd type="triangle"/>
          </a:ln>
        </p:spPr>
        <p:txBody>
          <a:bodyPr lIns="38100" tIns="38100" rIns="38100" bIns="38100" anchor="ctr"/>
          <a:lstStyle/>
          <a:p>
            <a:pPr>
              <a:defRPr sz="2200" b="0">
                <a:latin typeface="Helvetica Light"/>
                <a:ea typeface="Helvetica Light"/>
                <a:cs typeface="Helvetica Light"/>
                <a:sym typeface="Helvetica Light"/>
              </a:defRPr>
            </a:pPr>
            <a:endParaRPr/>
          </a:p>
        </p:txBody>
      </p:sp>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59" name="laptop.png" descr="laptop.png"/>
          <p:cNvPicPr>
            <a:picLocks noChangeAspect="1"/>
          </p:cNvPicPr>
          <p:nvPr/>
        </p:nvPicPr>
        <p:blipFill>
          <a:blip r:embed="rId3">
            <a:extLst/>
          </a:blip>
          <a:stretch>
            <a:fillRect/>
          </a:stretch>
        </p:blipFill>
        <p:spPr>
          <a:xfrm>
            <a:off x="8025258" y="2716658"/>
            <a:ext cx="4320284" cy="4320284"/>
          </a:xfrm>
          <a:prstGeom prst="rect">
            <a:avLst/>
          </a:prstGeom>
          <a:ln w="12700">
            <a:miter lim="400000"/>
          </a:ln>
        </p:spPr>
      </p:pic>
      <p:pic>
        <p:nvPicPr>
          <p:cNvPr id="560" name="man-user.png" descr="man-user.png"/>
          <p:cNvPicPr>
            <a:picLocks noChangeAspect="1"/>
          </p:cNvPicPr>
          <p:nvPr/>
        </p:nvPicPr>
        <p:blipFill>
          <a:blip r:embed="rId4">
            <a:extLst/>
          </a:blip>
          <a:stretch>
            <a:fillRect/>
          </a:stretch>
        </p:blipFill>
        <p:spPr>
          <a:xfrm>
            <a:off x="933474" y="5829324"/>
            <a:ext cx="3416252" cy="3416252"/>
          </a:xfrm>
          <a:prstGeom prst="rect">
            <a:avLst/>
          </a:prstGeom>
          <a:ln w="12700">
            <a:miter lim="400000"/>
          </a:ln>
        </p:spPr>
      </p:pic>
      <p:pic>
        <p:nvPicPr>
          <p:cNvPr id="561" name="man-user.png" descr="man-user.png"/>
          <p:cNvPicPr>
            <a:picLocks noChangeAspect="1"/>
          </p:cNvPicPr>
          <p:nvPr/>
        </p:nvPicPr>
        <p:blipFill>
          <a:blip r:embed="rId4">
            <a:extLst/>
          </a:blip>
          <a:stretch>
            <a:fillRect/>
          </a:stretch>
        </p:blipFill>
        <p:spPr>
          <a:xfrm>
            <a:off x="933474" y="508024"/>
            <a:ext cx="3416252" cy="3416252"/>
          </a:xfrm>
          <a:prstGeom prst="rect">
            <a:avLst/>
          </a:prstGeom>
          <a:ln w="12700">
            <a:miter lim="400000"/>
          </a:ln>
        </p:spPr>
      </p:pic>
      <p:sp>
        <p:nvSpPr>
          <p:cNvPr id="562" name="Line"/>
          <p:cNvSpPr/>
          <p:nvPr/>
        </p:nvSpPr>
        <p:spPr>
          <a:xfrm>
            <a:off x="4410225" y="2071672"/>
            <a:ext cx="3586665" cy="2396248"/>
          </a:xfrm>
          <a:prstGeom prst="line">
            <a:avLst/>
          </a:prstGeom>
          <a:ln w="165100">
            <a:solidFill>
              <a:srgbClr val="861001"/>
            </a:solidFill>
            <a:miter lim="400000"/>
            <a:tailEnd type="triangle"/>
          </a:ln>
        </p:spPr>
        <p:txBody>
          <a:bodyPr lIns="38100" tIns="38100" rIns="38100" bIns="38100" anchor="ctr"/>
          <a:lstStyle/>
          <a:p>
            <a:pPr>
              <a:defRPr sz="2200" b="0">
                <a:latin typeface="Helvetica Light"/>
                <a:ea typeface="Helvetica Light"/>
                <a:cs typeface="Helvetica Light"/>
                <a:sym typeface="Helvetica Light"/>
              </a:defRPr>
            </a:pPr>
            <a:endParaRPr/>
          </a:p>
        </p:txBody>
      </p:sp>
      <p:sp>
        <p:nvSpPr>
          <p:cNvPr id="563" name="Icon made by Freepik from www.flaticon.com"/>
          <p:cNvSpPr txBox="1"/>
          <p:nvPr/>
        </p:nvSpPr>
        <p:spPr>
          <a:xfrm>
            <a:off x="10588187" y="9518649"/>
            <a:ext cx="2394826" cy="2159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defTabSz="457200">
              <a:defRPr sz="900" b="0">
                <a:solidFill>
                  <a:srgbClr val="4C5B5C"/>
                </a:solidFill>
                <a:latin typeface="Helvetica"/>
                <a:ea typeface="Helvetica"/>
                <a:cs typeface="Helvetica"/>
                <a:sym typeface="Helvetica"/>
              </a:defRPr>
            </a:pPr>
            <a:r>
              <a:rPr>
                <a:solidFill>
                  <a:srgbClr val="111111"/>
                </a:solidFill>
              </a:rPr>
              <a:t>Icon made by </a:t>
            </a:r>
            <a:r>
              <a:rPr u="sng">
                <a:hlinkClick r:id="rId5"/>
              </a:rPr>
              <a:t>Freepik</a:t>
            </a:r>
            <a:r>
              <a:rPr>
                <a:solidFill>
                  <a:srgbClr val="111111"/>
                </a:solidFill>
              </a:rPr>
              <a:t> from </a:t>
            </a:r>
            <a:r>
              <a:rPr u="sng">
                <a:uFill>
                  <a:solidFill>
                    <a:srgbClr val="4C5B5C"/>
                  </a:solidFill>
                </a:uFill>
                <a:hlinkClick r:id="rId6"/>
              </a:rPr>
              <a:t>www.flaticon.com</a:t>
            </a:r>
            <a:r>
              <a:rPr>
                <a:solidFill>
                  <a:srgbClr val="111111"/>
                </a:solidFill>
              </a:rPr>
              <a:t> </a:t>
            </a:r>
          </a:p>
        </p:txBody>
      </p:sp>
      <p:sp>
        <p:nvSpPr>
          <p:cNvPr id="564" name="Icons made by Freepik from www.flaticon.com"/>
          <p:cNvSpPr txBox="1"/>
          <p:nvPr/>
        </p:nvSpPr>
        <p:spPr>
          <a:xfrm>
            <a:off x="10559612" y="9518649"/>
            <a:ext cx="2451976" cy="2159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defTabSz="457200">
              <a:defRPr sz="900" b="0">
                <a:solidFill>
                  <a:srgbClr val="4C5B5C"/>
                </a:solidFill>
                <a:latin typeface="Helvetica"/>
                <a:ea typeface="Helvetica"/>
                <a:cs typeface="Helvetica"/>
                <a:sym typeface="Helvetica"/>
              </a:defRPr>
            </a:pPr>
            <a:r>
              <a:rPr>
                <a:solidFill>
                  <a:srgbClr val="111111"/>
                </a:solidFill>
              </a:rPr>
              <a:t>Icons made by </a:t>
            </a:r>
            <a:r>
              <a:rPr u="sng">
                <a:hlinkClick r:id="rId5"/>
              </a:rPr>
              <a:t>Freepik</a:t>
            </a:r>
            <a:r>
              <a:rPr>
                <a:solidFill>
                  <a:srgbClr val="111111"/>
                </a:solidFill>
              </a:rPr>
              <a:t> from </a:t>
            </a:r>
            <a:r>
              <a:rPr u="sng">
                <a:uFill>
                  <a:solidFill>
                    <a:srgbClr val="4C5B5C"/>
                  </a:solidFill>
                </a:uFill>
                <a:hlinkClick r:id="rId6"/>
              </a:rPr>
              <a:t>www.flaticon.com</a:t>
            </a:r>
            <a:r>
              <a:rPr>
                <a:solidFill>
                  <a:srgbClr val="111111"/>
                </a:solidFill>
              </a:rPr>
              <a:t> </a:t>
            </a:r>
          </a:p>
        </p:txBody>
      </p:sp>
      <p:sp>
        <p:nvSpPr>
          <p:cNvPr id="565" name="Line"/>
          <p:cNvSpPr/>
          <p:nvPr/>
        </p:nvSpPr>
        <p:spPr>
          <a:xfrm flipV="1">
            <a:off x="2641599" y="4207277"/>
            <a:ext cx="1" cy="1339046"/>
          </a:xfrm>
          <a:prstGeom prst="line">
            <a:avLst/>
          </a:prstGeom>
          <a:ln w="165100">
            <a:solidFill>
              <a:srgbClr val="861001"/>
            </a:solidFill>
            <a:prstDash val="sysDot"/>
            <a:miter lim="400000"/>
            <a:tailEnd type="triangle"/>
          </a:ln>
        </p:spPr>
        <p:txBody>
          <a:bodyPr lIns="38100" tIns="38100" rIns="38100" bIns="38100" anchor="ctr"/>
          <a:lstStyle/>
          <a:p>
            <a:pPr>
              <a:defRPr sz="2200" b="0">
                <a:latin typeface="Helvetica Light"/>
                <a:ea typeface="Helvetica Light"/>
                <a:cs typeface="Helvetica Light"/>
                <a:sym typeface="Helvetica Light"/>
              </a:defRPr>
            </a:pPr>
            <a:endParaRPr/>
          </a:p>
        </p:txBody>
      </p:sp>
      <p:sp>
        <p:nvSpPr>
          <p:cNvPr id="566" name="Line"/>
          <p:cNvSpPr/>
          <p:nvPr/>
        </p:nvSpPr>
        <p:spPr>
          <a:xfrm flipV="1">
            <a:off x="4364645" y="5560551"/>
            <a:ext cx="3615390" cy="2301181"/>
          </a:xfrm>
          <a:prstGeom prst="line">
            <a:avLst/>
          </a:prstGeom>
          <a:ln w="165100">
            <a:solidFill>
              <a:srgbClr val="861001"/>
            </a:solidFill>
            <a:miter lim="400000"/>
            <a:tailEnd type="triangle"/>
          </a:ln>
        </p:spPr>
        <p:txBody>
          <a:bodyPr lIns="38100" tIns="38100" rIns="38100" bIns="38100" anchor="ctr"/>
          <a:lstStyle/>
          <a:p>
            <a:pPr>
              <a:defRPr sz="2200" b="0">
                <a:latin typeface="Helvetica Light"/>
                <a:ea typeface="Helvetica Light"/>
                <a:cs typeface="Helvetica Light"/>
                <a:sym typeface="Helvetica Light"/>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 grpId="1" animBg="1" advAuto="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0" name="Improving Password Decisions"/>
          <p:cNvSpPr txBox="1">
            <a:spLocks noGrp="1"/>
          </p:cNvSpPr>
          <p:nvPr>
            <p:ph type="title"/>
          </p:nvPr>
        </p:nvSpPr>
        <p:spPr>
          <a:prstGeom prst="rect">
            <a:avLst/>
          </a:prstGeom>
        </p:spPr>
        <p:txBody>
          <a:bodyPr/>
          <a:lstStyle/>
          <a:p>
            <a:r>
              <a:t>Improving Password Decisions</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rompted (interface-based) Decisions"/>
          <p:cNvSpPr txBox="1"/>
          <p:nvPr/>
        </p:nvSpPr>
        <p:spPr>
          <a:xfrm>
            <a:off x="1245666" y="2057399"/>
            <a:ext cx="10513468"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0">
                <a:solidFill>
                  <a:srgbClr val="D6D5D5"/>
                </a:solidFill>
                <a:latin typeface="Helvetica Light"/>
                <a:ea typeface="Helvetica Light"/>
                <a:cs typeface="Helvetica Light"/>
                <a:sym typeface="Helvetica Light"/>
              </a:defRPr>
            </a:lvl1pPr>
          </a:lstStyle>
          <a:p>
            <a:r>
              <a:t>Prompted (interface-based) Decisions</a:t>
            </a:r>
          </a:p>
        </p:txBody>
      </p:sp>
      <p:sp>
        <p:nvSpPr>
          <p:cNvPr id="573" name="In-the-moment (detection-based) Decisions"/>
          <p:cNvSpPr txBox="1"/>
          <p:nvPr/>
        </p:nvSpPr>
        <p:spPr>
          <a:xfrm>
            <a:off x="516890" y="6375399"/>
            <a:ext cx="1197102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0">
                <a:latin typeface="Helvetica Light"/>
                <a:ea typeface="Helvetica Light"/>
                <a:cs typeface="Helvetica Light"/>
                <a:sym typeface="Helvetica Light"/>
              </a:defRPr>
            </a:lvl1pPr>
          </a:lstStyle>
          <a:p>
            <a:r>
              <a:t>In-the-moment (detection-based) Decisions</a:t>
            </a:r>
          </a:p>
        </p:txBody>
      </p:sp>
      <p:sp>
        <p:nvSpPr>
          <p:cNvPr id="574" name="Systems use (adoption-based) Decisions"/>
          <p:cNvSpPr txBox="1"/>
          <p:nvPr/>
        </p:nvSpPr>
        <p:spPr>
          <a:xfrm>
            <a:off x="839063" y="4216399"/>
            <a:ext cx="11326674"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0">
                <a:solidFill>
                  <a:srgbClr val="D6D5D5"/>
                </a:solidFill>
                <a:latin typeface="Helvetica Light"/>
                <a:ea typeface="Helvetica Light"/>
                <a:cs typeface="Helvetica Light"/>
                <a:sym typeface="Helvetica Light"/>
              </a:defRPr>
            </a:lvl1pPr>
          </a:lstStyle>
          <a:p>
            <a:r>
              <a:t>Systems use (adoption-based) Decisions</a:t>
            </a:r>
          </a:p>
        </p:txBody>
      </p:sp>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6" name="sparty.png" descr="sparty.png"/>
          <p:cNvPicPr>
            <a:picLocks noChangeAspect="1"/>
          </p:cNvPicPr>
          <p:nvPr/>
        </p:nvPicPr>
        <p:blipFill>
          <a:blip r:embed="rId2">
            <a:extLst/>
          </a:blip>
          <a:stretch>
            <a:fillRect/>
          </a:stretch>
        </p:blipFill>
        <p:spPr>
          <a:xfrm>
            <a:off x="0" y="61955"/>
            <a:ext cx="13004800" cy="962968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8" name="1. People learn about cybersecurity through stories"/>
          <p:cNvSpPr txBox="1"/>
          <p:nvPr/>
        </p:nvSpPr>
        <p:spPr>
          <a:xfrm>
            <a:off x="582917" y="1452981"/>
            <a:ext cx="11385576" cy="13815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solidFill>
                  <a:srgbClr val="929292"/>
                </a:solidFill>
              </a:defRPr>
            </a:pPr>
            <a:r>
              <a:t>1. People learn about cybersecurity through </a:t>
            </a:r>
            <a:r>
              <a:rPr i="1"/>
              <a:t>stories</a:t>
            </a:r>
          </a:p>
        </p:txBody>
      </p:sp>
      <p:sp>
        <p:nvSpPr>
          <p:cNvPr id="579" name="2. Stories contain valuable information that is different from other sources"/>
          <p:cNvSpPr txBox="1"/>
          <p:nvPr/>
        </p:nvSpPr>
        <p:spPr>
          <a:xfrm>
            <a:off x="582917" y="3382968"/>
            <a:ext cx="11350371" cy="13815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solidFill>
                  <a:srgbClr val="929292"/>
                </a:solidFill>
              </a:defRPr>
            </a:lvl1pPr>
          </a:lstStyle>
          <a:p>
            <a:r>
              <a:t>2. Stories contain valuable information that is different from other sources</a:t>
            </a:r>
          </a:p>
        </p:txBody>
      </p:sp>
      <p:sp>
        <p:nvSpPr>
          <p:cNvPr id="580" name="3. Stories have the potential to improve cybersecurity decisions"/>
          <p:cNvSpPr txBox="1"/>
          <p:nvPr/>
        </p:nvSpPr>
        <p:spPr>
          <a:xfrm>
            <a:off x="582917" y="5312954"/>
            <a:ext cx="10209963" cy="13815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vl1pPr>
          </a:lstStyle>
          <a:p>
            <a:r>
              <a:t>3. Stories have the potential to improve cybersecurity decisions</a:t>
            </a:r>
          </a:p>
        </p:txBody>
      </p:sp>
      <p:sp>
        <p:nvSpPr>
          <p:cNvPr id="581" name="4. Stories can help, but must be used carefully"/>
          <p:cNvSpPr txBox="1"/>
          <p:nvPr/>
        </p:nvSpPr>
        <p:spPr>
          <a:xfrm>
            <a:off x="582917" y="7566791"/>
            <a:ext cx="11838966"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solidFill>
                  <a:srgbClr val="929292"/>
                </a:solidFill>
              </a:defRPr>
            </a:lvl1pPr>
          </a:lstStyle>
          <a:p>
            <a:r>
              <a:t>4. Stories can help, but must be used carefully</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 name="Definition of “decision”…"/>
          <p:cNvSpPr txBox="1">
            <a:spLocks noGrp="1"/>
          </p:cNvSpPr>
          <p:nvPr>
            <p:ph type="body" idx="1"/>
          </p:nvPr>
        </p:nvSpPr>
        <p:spPr>
          <a:prstGeom prst="rect">
            <a:avLst/>
          </a:prstGeom>
        </p:spPr>
        <p:txBody>
          <a:bodyPr/>
          <a:lstStyle/>
          <a:p>
            <a:r>
              <a:t>Definition of “decision”</a:t>
            </a:r>
          </a:p>
          <a:p>
            <a:r>
              <a:t>Singular evaluation</a:t>
            </a:r>
          </a:p>
          <a:p>
            <a:r>
              <a:t>Typicality, action, mental simulation</a:t>
            </a:r>
          </a:p>
          <a:p>
            <a:r>
              <a:t>Problem detection, “gut feelings”, and “vicarious experience”</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Decision:"/>
          <p:cNvSpPr txBox="1"/>
          <p:nvPr/>
        </p:nvSpPr>
        <p:spPr>
          <a:xfrm>
            <a:off x="5302001" y="2603499"/>
            <a:ext cx="2400798"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Helvetica"/>
                <a:ea typeface="Helvetica"/>
                <a:cs typeface="Helvetica"/>
                <a:sym typeface="Helvetica"/>
              </a:defRPr>
            </a:lvl1pPr>
          </a:lstStyle>
          <a:p>
            <a:r>
              <a:t>Decision:</a:t>
            </a:r>
          </a:p>
        </p:txBody>
      </p:sp>
      <p:sp>
        <p:nvSpPr>
          <p:cNvPr id="586" name="a choice point where more than one reasonable option exists, even if those options are not considered"/>
          <p:cNvSpPr txBox="1"/>
          <p:nvPr/>
        </p:nvSpPr>
        <p:spPr>
          <a:xfrm>
            <a:off x="1986741" y="3902175"/>
            <a:ext cx="9031319" cy="19492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b="0">
                <a:latin typeface="Helvetica Light"/>
                <a:ea typeface="Helvetica Light"/>
                <a:cs typeface="Helvetica Light"/>
                <a:sym typeface="Helvetica Light"/>
              </a:defRPr>
            </a:lvl1pPr>
          </a:lstStyle>
          <a:p>
            <a:r>
              <a:rPr dirty="0"/>
              <a:t>a choice point where more </a:t>
            </a:r>
            <a:r>
              <a:rPr dirty="0" smtClean="0"/>
              <a:t>than </a:t>
            </a:r>
            <a:r>
              <a:rPr dirty="0"/>
              <a:t>one </a:t>
            </a:r>
            <a:endParaRPr lang="en-US" dirty="0" smtClean="0"/>
          </a:p>
          <a:p>
            <a:r>
              <a:rPr dirty="0" smtClean="0"/>
              <a:t>reasonable option </a:t>
            </a:r>
            <a:r>
              <a:rPr dirty="0"/>
              <a:t>exists, even if those </a:t>
            </a:r>
            <a:endParaRPr lang="en-US" dirty="0" smtClean="0"/>
          </a:p>
          <a:p>
            <a:r>
              <a:rPr dirty="0" smtClean="0"/>
              <a:t>options </a:t>
            </a:r>
            <a:r>
              <a:rPr dirty="0"/>
              <a:t>are not considered </a:t>
            </a: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Prompted (interface-based) Decisions"/>
          <p:cNvSpPr txBox="1"/>
          <p:nvPr/>
        </p:nvSpPr>
        <p:spPr>
          <a:xfrm>
            <a:off x="1245666" y="2057399"/>
            <a:ext cx="10513468"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0">
                <a:latin typeface="Helvetica Light"/>
                <a:ea typeface="Helvetica Light"/>
                <a:cs typeface="Helvetica Light"/>
                <a:sym typeface="Helvetica Light"/>
              </a:defRPr>
            </a:lvl1pPr>
          </a:lstStyle>
          <a:p>
            <a:r>
              <a:t>Prompted (interface-based) Decisions</a:t>
            </a:r>
          </a:p>
        </p:txBody>
      </p:sp>
      <p:sp>
        <p:nvSpPr>
          <p:cNvPr id="267" name="In-the-moment (detection-based) Decisions"/>
          <p:cNvSpPr txBox="1"/>
          <p:nvPr/>
        </p:nvSpPr>
        <p:spPr>
          <a:xfrm>
            <a:off x="516890" y="6375399"/>
            <a:ext cx="1197102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0">
                <a:latin typeface="Helvetica Light"/>
                <a:ea typeface="Helvetica Light"/>
                <a:cs typeface="Helvetica Light"/>
                <a:sym typeface="Helvetica Light"/>
              </a:defRPr>
            </a:lvl1pPr>
          </a:lstStyle>
          <a:p>
            <a:r>
              <a:t>In-the-moment (detection-based) Decisions</a:t>
            </a:r>
          </a:p>
        </p:txBody>
      </p:sp>
      <p:sp>
        <p:nvSpPr>
          <p:cNvPr id="268" name="Systems use (adoption-based) Decisions"/>
          <p:cNvSpPr txBox="1"/>
          <p:nvPr/>
        </p:nvSpPr>
        <p:spPr>
          <a:xfrm>
            <a:off x="839063" y="4216399"/>
            <a:ext cx="11326674"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0">
                <a:latin typeface="Helvetica Light"/>
                <a:ea typeface="Helvetica Light"/>
                <a:cs typeface="Helvetica Light"/>
                <a:sym typeface="Helvetica Light"/>
              </a:defRPr>
            </a:lvl1pPr>
          </a:lstStyle>
          <a:p>
            <a:r>
              <a:t>Systems use (adoption-based) Decisions</a:t>
            </a:r>
          </a:p>
        </p:txBody>
      </p:sp>
    </p:spTree>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ognition-Primed Decision Making"/>
          <p:cNvSpPr txBox="1">
            <a:spLocks noGrp="1"/>
          </p:cNvSpPr>
          <p:nvPr>
            <p:ph type="title"/>
          </p:nvPr>
        </p:nvSpPr>
        <p:spPr>
          <a:prstGeom prst="rect">
            <a:avLst/>
          </a:prstGeom>
        </p:spPr>
        <p:txBody>
          <a:bodyPr/>
          <a:lstStyle>
            <a:lvl1pPr defTabSz="490727">
              <a:defRPr sz="6719">
                <a:latin typeface="Helvetica Light"/>
                <a:ea typeface="Helvetica Light"/>
                <a:cs typeface="Helvetica Light"/>
                <a:sym typeface="Helvetica Light"/>
              </a:defRPr>
            </a:lvl1pPr>
          </a:lstStyle>
          <a:p>
            <a:r>
              <a:t>Recognition-Primed Decision Making</a:t>
            </a:r>
          </a:p>
        </p:txBody>
      </p:sp>
      <p:sp>
        <p:nvSpPr>
          <p:cNvPr id="591" name="Recognize the situation as typical of a type of situation they are familiar with…"/>
          <p:cNvSpPr txBox="1">
            <a:spLocks noGrp="1"/>
          </p:cNvSpPr>
          <p:nvPr>
            <p:ph type="body" idx="1"/>
          </p:nvPr>
        </p:nvSpPr>
        <p:spPr>
          <a:prstGeom prst="rect">
            <a:avLst/>
          </a:prstGeom>
        </p:spPr>
        <p:txBody>
          <a:bodyPr/>
          <a:lstStyle/>
          <a:p>
            <a:pPr marL="635000" indent="-635000">
              <a:buSzPct val="100000"/>
              <a:buAutoNum type="arabicPeriod"/>
              <a:defRPr>
                <a:latin typeface="Helvetica Light"/>
                <a:ea typeface="Helvetica Light"/>
                <a:cs typeface="Helvetica Light"/>
                <a:sym typeface="Helvetica Light"/>
              </a:defRPr>
            </a:pPr>
            <a:r>
              <a:t>Recognize the situation as typical of a type of situation they are familiar with</a:t>
            </a:r>
          </a:p>
          <a:p>
            <a:pPr marL="635000" indent="-635000">
              <a:buSzPct val="100000"/>
              <a:buAutoNum type="arabicPeriod"/>
              <a:defRPr>
                <a:latin typeface="Helvetica Light"/>
                <a:ea typeface="Helvetica Light"/>
                <a:cs typeface="Helvetica Light"/>
                <a:sym typeface="Helvetica Light"/>
              </a:defRPr>
            </a:pPr>
            <a:r>
              <a:t>Identify goals, expectations about the situation, and past actions</a:t>
            </a:r>
          </a:p>
          <a:p>
            <a:pPr marL="635000" indent="-635000">
              <a:buSzPct val="100000"/>
              <a:buAutoNum type="arabicPeriod"/>
              <a:defRPr>
                <a:latin typeface="Helvetica Light"/>
                <a:ea typeface="Helvetica Light"/>
                <a:cs typeface="Helvetica Light"/>
                <a:sym typeface="Helvetica Light"/>
              </a:defRPr>
            </a:pPr>
            <a:r>
              <a:t>If similar enough, follow past action</a:t>
            </a:r>
          </a:p>
          <a:p>
            <a:pPr marL="635000" indent="-635000">
              <a:buSzPct val="100000"/>
              <a:buAutoNum type="arabicPeriod"/>
              <a:defRPr>
                <a:latin typeface="Helvetica Light"/>
                <a:ea typeface="Helvetica Light"/>
                <a:cs typeface="Helvetica Light"/>
                <a:sym typeface="Helvetica Light"/>
              </a:defRPr>
            </a:pPr>
            <a:r>
              <a:t>If not, mentally simulate taking the action in this situation, and adjust plan</a:t>
            </a:r>
          </a:p>
        </p:txBody>
      </p:sp>
    </p:spTree>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How do you train recognition?"/>
          <p:cNvSpPr txBox="1"/>
          <p:nvPr/>
        </p:nvSpPr>
        <p:spPr>
          <a:xfrm>
            <a:off x="2892805" y="1862978"/>
            <a:ext cx="721918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b="0">
                <a:latin typeface="Helvetica Light"/>
                <a:ea typeface="Helvetica Light"/>
                <a:cs typeface="Helvetica Light"/>
                <a:sym typeface="Helvetica Light"/>
              </a:defRPr>
            </a:lvl1pPr>
          </a:lstStyle>
          <a:p>
            <a:r>
              <a:t>How do you train recognition?</a:t>
            </a:r>
          </a:p>
        </p:txBody>
      </p:sp>
      <p:sp>
        <p:nvSpPr>
          <p:cNvPr id="596" name="Variety of experiences"/>
          <p:cNvSpPr txBox="1"/>
          <p:nvPr/>
        </p:nvSpPr>
        <p:spPr>
          <a:xfrm>
            <a:off x="3304222" y="4513192"/>
            <a:ext cx="639635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b="0">
                <a:latin typeface="Helvetica Light"/>
                <a:ea typeface="Helvetica Light"/>
                <a:cs typeface="Helvetica Light"/>
                <a:sym typeface="Helvetica Light"/>
              </a:defRPr>
            </a:lvl1pPr>
          </a:lstStyle>
          <a:p>
            <a:r>
              <a:t>Variety of experiences</a:t>
            </a:r>
          </a:p>
        </p:txBody>
      </p:sp>
      <p:sp>
        <p:nvSpPr>
          <p:cNvPr id="597" name="Stories can act as vicarious experience"/>
          <p:cNvSpPr txBox="1"/>
          <p:nvPr/>
        </p:nvSpPr>
        <p:spPr>
          <a:xfrm>
            <a:off x="1761197" y="7154022"/>
            <a:ext cx="9482405"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b="0">
                <a:latin typeface="Helvetica Light"/>
                <a:ea typeface="Helvetica Light"/>
                <a:cs typeface="Helvetica Light"/>
                <a:sym typeface="Helvetica Light"/>
              </a:defRPr>
            </a:lvl1pPr>
          </a:lstStyle>
          <a:p>
            <a:r>
              <a:t>Stories can act as vicarious experience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 grpId="1" animBg="1" advAuto="0"/>
      <p:bldP spid="597" grpId="2" animBg="1" advAuto="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9" name="1. People learn about cybersecurity through stories"/>
          <p:cNvSpPr txBox="1"/>
          <p:nvPr/>
        </p:nvSpPr>
        <p:spPr>
          <a:xfrm>
            <a:off x="582917" y="1452981"/>
            <a:ext cx="11385576" cy="13815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solidFill>
                  <a:srgbClr val="929292"/>
                </a:solidFill>
              </a:defRPr>
            </a:pPr>
            <a:r>
              <a:t>1. People learn about cybersecurity through </a:t>
            </a:r>
            <a:r>
              <a:rPr i="1"/>
              <a:t>stories</a:t>
            </a:r>
          </a:p>
        </p:txBody>
      </p:sp>
      <p:sp>
        <p:nvSpPr>
          <p:cNvPr id="600" name="2. Stories contain valuable information that is different from other sources"/>
          <p:cNvSpPr txBox="1"/>
          <p:nvPr/>
        </p:nvSpPr>
        <p:spPr>
          <a:xfrm>
            <a:off x="582917" y="3382968"/>
            <a:ext cx="11350371" cy="13815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solidFill>
                  <a:srgbClr val="929292"/>
                </a:solidFill>
              </a:defRPr>
            </a:lvl1pPr>
          </a:lstStyle>
          <a:p>
            <a:r>
              <a:t>2. Stories contain valuable information that is different from other sources</a:t>
            </a:r>
          </a:p>
        </p:txBody>
      </p:sp>
      <p:sp>
        <p:nvSpPr>
          <p:cNvPr id="601" name="3. Stories have the potential to improve cybersecurity decisions"/>
          <p:cNvSpPr txBox="1"/>
          <p:nvPr/>
        </p:nvSpPr>
        <p:spPr>
          <a:xfrm>
            <a:off x="582917" y="5312954"/>
            <a:ext cx="10209963" cy="13815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solidFill>
                  <a:srgbClr val="929292"/>
                </a:solidFill>
              </a:defRPr>
            </a:lvl1pPr>
          </a:lstStyle>
          <a:p>
            <a:r>
              <a:t>3. Stories have the potential to improve cybersecurity decisions</a:t>
            </a:r>
          </a:p>
        </p:txBody>
      </p:sp>
      <p:sp>
        <p:nvSpPr>
          <p:cNvPr id="602" name="4. Stories can help, but must be used carefully"/>
          <p:cNvSpPr txBox="1"/>
          <p:nvPr/>
        </p:nvSpPr>
        <p:spPr>
          <a:xfrm>
            <a:off x="582917" y="7566791"/>
            <a:ext cx="11838966"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vl1pPr>
          </a:lstStyle>
          <a:p>
            <a:r>
              <a:t>4. Stories can help, but must be used carefully</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Embedded Phishing training"/>
          <p:cNvSpPr txBox="1">
            <a:spLocks noGrp="1"/>
          </p:cNvSpPr>
          <p:nvPr>
            <p:ph type="title"/>
          </p:nvPr>
        </p:nvSpPr>
        <p:spPr>
          <a:prstGeom prst="rect">
            <a:avLst/>
          </a:prstGeom>
        </p:spPr>
        <p:txBody>
          <a:bodyPr/>
          <a:lstStyle>
            <a:lvl1pPr>
              <a:defRPr sz="5600">
                <a:latin typeface="Helvetica Light"/>
                <a:ea typeface="Helvetica Light"/>
                <a:cs typeface="Helvetica Light"/>
                <a:sym typeface="Helvetica Light"/>
              </a:defRPr>
            </a:lvl1pPr>
          </a:lstStyle>
          <a:p>
            <a:r>
              <a:t>Embedded Phishing training</a:t>
            </a:r>
          </a:p>
        </p:txBody>
      </p:sp>
      <p:sp>
        <p:nvSpPr>
          <p:cNvPr id="605" name="Send people a (fake) phishing email…"/>
          <p:cNvSpPr txBox="1">
            <a:spLocks noGrp="1"/>
          </p:cNvSpPr>
          <p:nvPr>
            <p:ph type="body" idx="1"/>
          </p:nvPr>
        </p:nvSpPr>
        <p:spPr>
          <a:prstGeom prst="rect">
            <a:avLst/>
          </a:prstGeom>
        </p:spPr>
        <p:txBody>
          <a:bodyPr/>
          <a:lstStyle/>
          <a:p>
            <a:pPr marL="444499" indent="-444499">
              <a:defRPr sz="3600">
                <a:latin typeface="Helvetica Light"/>
                <a:ea typeface="Helvetica Light"/>
                <a:cs typeface="Helvetica Light"/>
                <a:sym typeface="Helvetica Light"/>
              </a:defRPr>
            </a:pPr>
            <a:r>
              <a:t>Send people a (fake) phishing email</a:t>
            </a:r>
          </a:p>
          <a:p>
            <a:pPr marL="444499" indent="-444499">
              <a:defRPr sz="3600">
                <a:latin typeface="Helvetica Light"/>
                <a:ea typeface="Helvetica Light"/>
                <a:cs typeface="Helvetica Light"/>
                <a:sym typeface="Helvetica Light"/>
              </a:defRPr>
            </a:pPr>
            <a:r>
              <a:t>When they click on it, display a training message</a:t>
            </a:r>
          </a:p>
        </p:txBody>
      </p:sp>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7" name="Story.png" descr="Story.png"/>
          <p:cNvPicPr>
            <a:picLocks noChangeAspect="1"/>
          </p:cNvPicPr>
          <p:nvPr/>
        </p:nvPicPr>
        <p:blipFill>
          <a:blip r:embed="rId2">
            <a:extLst/>
          </a:blip>
          <a:stretch>
            <a:fillRect/>
          </a:stretch>
        </p:blipFill>
        <p:spPr>
          <a:xfrm>
            <a:off x="319712" y="2002047"/>
            <a:ext cx="12365376" cy="574950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9" name="Advice.png" descr="Advice.png"/>
          <p:cNvPicPr>
            <a:picLocks noChangeAspect="1"/>
          </p:cNvPicPr>
          <p:nvPr/>
        </p:nvPicPr>
        <p:blipFill>
          <a:blip r:embed="rId2">
            <a:extLst/>
          </a:blip>
          <a:stretch>
            <a:fillRect/>
          </a:stretch>
        </p:blipFill>
        <p:spPr>
          <a:xfrm>
            <a:off x="863787" y="0"/>
            <a:ext cx="11277226" cy="97536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1" name="Expert.png" descr="Expert.png"/>
          <p:cNvPicPr>
            <a:picLocks noChangeAspect="1"/>
          </p:cNvPicPr>
          <p:nvPr/>
        </p:nvPicPr>
        <p:blipFill>
          <a:blip r:embed="rId2">
            <a:extLst/>
          </a:blip>
          <a:stretch>
            <a:fillRect/>
          </a:stretch>
        </p:blipFill>
        <p:spPr>
          <a:xfrm>
            <a:off x="6861175" y="1924050"/>
            <a:ext cx="5753100" cy="5905500"/>
          </a:xfrm>
          <a:prstGeom prst="rect">
            <a:avLst/>
          </a:prstGeom>
          <a:ln w="12700">
            <a:miter lim="400000"/>
          </a:ln>
        </p:spPr>
      </p:pic>
      <p:pic>
        <p:nvPicPr>
          <p:cNvPr id="612" name="Person Like Me.png" descr="Person Like Me.png"/>
          <p:cNvPicPr>
            <a:picLocks noChangeAspect="1"/>
          </p:cNvPicPr>
          <p:nvPr/>
        </p:nvPicPr>
        <p:blipFill>
          <a:blip r:embed="rId3">
            <a:extLst/>
          </a:blip>
          <a:stretch>
            <a:fillRect/>
          </a:stretch>
        </p:blipFill>
        <p:spPr>
          <a:xfrm>
            <a:off x="390525" y="1739900"/>
            <a:ext cx="5765800" cy="6273800"/>
          </a:xfrm>
          <a:prstGeom prst="rect">
            <a:avLst/>
          </a:prstGeom>
          <a:ln w="12700">
            <a:miter lim="400000"/>
          </a:ln>
        </p:spPr>
      </p:pic>
      <p:sp>
        <p:nvSpPr>
          <p:cNvPr id="613" name="Expert"/>
          <p:cNvSpPr txBox="1"/>
          <p:nvPr/>
        </p:nvSpPr>
        <p:spPr>
          <a:xfrm>
            <a:off x="9019889" y="806450"/>
            <a:ext cx="143567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b="0">
                <a:latin typeface="Helvetica"/>
                <a:ea typeface="Helvetica"/>
                <a:cs typeface="Helvetica"/>
                <a:sym typeface="Helvetica"/>
              </a:defRPr>
            </a:lvl1pPr>
          </a:lstStyle>
          <a:p>
            <a:r>
              <a:t>Expert</a:t>
            </a:r>
          </a:p>
        </p:txBody>
      </p:sp>
      <p:sp>
        <p:nvSpPr>
          <p:cNvPr id="614" name="Person Like Me"/>
          <p:cNvSpPr txBox="1"/>
          <p:nvPr/>
        </p:nvSpPr>
        <p:spPr>
          <a:xfrm>
            <a:off x="1628018" y="806450"/>
            <a:ext cx="329081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b="0">
                <a:latin typeface="Helvetica"/>
                <a:ea typeface="Helvetica"/>
                <a:cs typeface="Helvetica"/>
                <a:sym typeface="Helvetica"/>
              </a:defRPr>
            </a:lvl1pPr>
          </a:lstStyle>
          <a:p>
            <a:r>
              <a:t>Person Like Me</a:t>
            </a:r>
          </a:p>
        </p:txBody>
      </p:sp>
    </p:spTree>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6" name="Table"/>
          <p:cNvGraphicFramePr/>
          <p:nvPr/>
        </p:nvGraphicFramePr>
        <p:xfrm>
          <a:off x="1625600" y="1219200"/>
          <a:ext cx="9753600" cy="7315200"/>
        </p:xfrm>
        <a:graphic>
          <a:graphicData uri="http://schemas.openxmlformats.org/drawingml/2006/table">
            <a:tbl>
              <a:tblPr>
                <a:tableStyleId>{CF821DB8-F4EB-4A41-A1BA-3FCAFE7338EE}</a:tableStyleId>
              </a:tblPr>
              <a:tblGrid>
                <a:gridCol w="4876800"/>
                <a:gridCol w="4876800"/>
              </a:tblGrid>
              <a:tr h="2438400">
                <a:tc>
                  <a:txBody>
                    <a:bodyPr/>
                    <a:lstStyle/>
                    <a:p>
                      <a:pPr defTabSz="914400">
                        <a:defRPr sz="1800"/>
                      </a:pPr>
                      <a:r>
                        <a:rPr sz="4200">
                          <a:latin typeface="Helvetica Light"/>
                          <a:ea typeface="Helvetica Light"/>
                          <a:cs typeface="Helvetica Light"/>
                          <a:sym typeface="Helvetica Light"/>
                        </a:rPr>
                        <a:t>Story from 
An Expert</a:t>
                      </a:r>
                    </a:p>
                  </a:txBody>
                  <a:tcPr marL="50800" marR="50800" marT="50800" marB="50800" anchor="ctr" horzOverflow="overflow">
                    <a:lnL w="0">
                      <a:miter lim="400000"/>
                    </a:lnL>
                    <a:lnR w="0">
                      <a:miter lim="400000"/>
                    </a:lnR>
                    <a:lnT w="0">
                      <a:miter lim="400000"/>
                    </a:lnT>
                    <a:lnB w="0">
                      <a:miter lim="400000"/>
                    </a:lnB>
                    <a:solidFill>
                      <a:srgbClr val="FFFFFF"/>
                    </a:solidFill>
                  </a:tcPr>
                </a:tc>
                <a:tc>
                  <a:txBody>
                    <a:bodyPr/>
                    <a:lstStyle/>
                    <a:p>
                      <a:pPr defTabSz="914400">
                        <a:defRPr sz="1800"/>
                      </a:pPr>
                      <a:r>
                        <a:rPr sz="4200">
                          <a:latin typeface="Helvetica Light"/>
                          <a:ea typeface="Helvetica Light"/>
                          <a:cs typeface="Helvetica Light"/>
                          <a:sym typeface="Helvetica Light"/>
                        </a:rPr>
                        <a:t>Story from 
People Like Me</a:t>
                      </a:r>
                    </a:p>
                  </a:txBody>
                  <a:tcPr marL="50800" marR="50800" marT="50800" marB="50800" anchor="ctr" horzOverflow="overflow">
                    <a:lnL w="0">
                      <a:miter lim="400000"/>
                    </a:lnL>
                    <a:lnR w="0">
                      <a:miter lim="400000"/>
                    </a:lnR>
                    <a:lnT w="0">
                      <a:miter lim="400000"/>
                    </a:lnT>
                    <a:lnB w="0">
                      <a:miter lim="400000"/>
                    </a:lnB>
                    <a:solidFill>
                      <a:srgbClr val="FFFFFF"/>
                    </a:solidFill>
                  </a:tcPr>
                </a:tc>
              </a:tr>
              <a:tr h="2438400">
                <a:tc>
                  <a:txBody>
                    <a:bodyPr/>
                    <a:lstStyle/>
                    <a:p>
                      <a:pPr defTabSz="914400">
                        <a:defRPr sz="1800"/>
                      </a:pPr>
                      <a:r>
                        <a:rPr sz="4200">
                          <a:latin typeface="Helvetica Light"/>
                          <a:ea typeface="Helvetica Light"/>
                          <a:cs typeface="Helvetica Light"/>
                          <a:sym typeface="Helvetica Light"/>
                        </a:rPr>
                        <a:t>Advice from 
An Expert</a:t>
                      </a:r>
                    </a:p>
                  </a:txBody>
                  <a:tcPr marL="50800" marR="50800" marT="50800" marB="50800" anchor="ctr" horzOverflow="overflow">
                    <a:lnL w="0">
                      <a:miter lim="400000"/>
                    </a:lnL>
                    <a:lnR w="0">
                      <a:miter lim="400000"/>
                    </a:lnR>
                    <a:lnT w="0">
                      <a:miter lim="400000"/>
                    </a:lnT>
                    <a:lnB w="0">
                      <a:miter lim="400000"/>
                    </a:lnB>
                    <a:solidFill>
                      <a:srgbClr val="FFFFFF"/>
                    </a:solidFill>
                  </a:tcPr>
                </a:tc>
                <a:tc>
                  <a:txBody>
                    <a:bodyPr/>
                    <a:lstStyle/>
                    <a:p>
                      <a:pPr defTabSz="914400">
                        <a:defRPr sz="1800"/>
                      </a:pPr>
                      <a:r>
                        <a:rPr sz="4200">
                          <a:latin typeface="Helvetica Light"/>
                          <a:ea typeface="Helvetica Light"/>
                          <a:cs typeface="Helvetica Light"/>
                          <a:sym typeface="Helvetica Light"/>
                        </a:rPr>
                        <a:t>Advice from 
People Like Me</a:t>
                      </a:r>
                    </a:p>
                  </a:txBody>
                  <a:tcPr marL="50800" marR="50800" marT="50800" marB="50800" anchor="ctr" horzOverflow="overflow">
                    <a:lnL w="0">
                      <a:miter lim="400000"/>
                    </a:lnL>
                    <a:lnR w="0">
                      <a:miter lim="400000"/>
                    </a:lnR>
                    <a:lnT w="0">
                      <a:miter lim="400000"/>
                    </a:lnT>
                    <a:lnB w="0">
                      <a:miter lim="400000"/>
                    </a:lnB>
                    <a:solidFill>
                      <a:srgbClr val="FFFFFF"/>
                    </a:solidFill>
                  </a:tcPr>
                </a:tc>
              </a:tr>
              <a:tr h="2438400">
                <a:tc gridSpan="2">
                  <a:txBody>
                    <a:bodyPr/>
                    <a:lstStyle/>
                    <a:p>
                      <a:pPr defTabSz="914400">
                        <a:defRPr sz="1800"/>
                      </a:pPr>
                      <a:r>
                        <a:rPr sz="4200">
                          <a:latin typeface="Helvetica Light"/>
                          <a:ea typeface="Helvetica Light"/>
                          <a:cs typeface="Helvetica Light"/>
                          <a:sym typeface="Helvetica Light"/>
                        </a:rPr>
                        <a:t>No Training - Control</a:t>
                      </a:r>
                    </a:p>
                  </a:txBody>
                  <a:tcPr marL="50800" marR="50800" marT="50800" marB="50800" anchor="ctr" horzOverflow="overflow">
                    <a:lnL w="0">
                      <a:miter lim="400000"/>
                    </a:lnL>
                    <a:lnR w="0">
                      <a:miter lim="400000"/>
                    </a:lnR>
                    <a:lnT w="0">
                      <a:miter lim="400000"/>
                    </a:lnT>
                    <a:lnB w="0">
                      <a:miter lim="400000"/>
                    </a:lnB>
                    <a:solidFill>
                      <a:srgbClr val="FFFFFF"/>
                    </a:solidFill>
                  </a:tcPr>
                </a:tc>
                <a:tc hMerge="1">
                  <a:txBody>
                    <a:bodyPr/>
                    <a:lstStyle/>
                    <a:p>
                      <a:endParaRPr lang="en-US"/>
                    </a:p>
                  </a:txBody>
                  <a:tcPr/>
                </a:tc>
              </a:tr>
            </a:tbl>
          </a:graphicData>
        </a:graphic>
      </p:graphicFrame>
    </p:spTree>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8" name="Training.png" descr="Training.png"/>
          <p:cNvPicPr>
            <a:picLocks noChangeAspect="1"/>
          </p:cNvPicPr>
          <p:nvPr/>
        </p:nvPicPr>
        <p:blipFill>
          <a:blip r:embed="rId2">
            <a:extLst/>
          </a:blip>
          <a:stretch>
            <a:fillRect/>
          </a:stretch>
        </p:blipFill>
        <p:spPr>
          <a:xfrm>
            <a:off x="0" y="875323"/>
            <a:ext cx="13004800" cy="800295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Line"/>
          <p:cNvSpPr/>
          <p:nvPr/>
        </p:nvSpPr>
        <p:spPr>
          <a:xfrm>
            <a:off x="1240941" y="3528758"/>
            <a:ext cx="10522917"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21" name="Line"/>
          <p:cNvSpPr/>
          <p:nvPr/>
        </p:nvSpPr>
        <p:spPr>
          <a:xfrm flipV="1">
            <a:off x="5816600" y="2893758"/>
            <a:ext cx="0" cy="1270001"/>
          </a:xfrm>
          <a:prstGeom prst="line">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22" name="Line"/>
          <p:cNvSpPr/>
          <p:nvPr/>
        </p:nvSpPr>
        <p:spPr>
          <a:xfrm flipV="1">
            <a:off x="10731500" y="2893757"/>
            <a:ext cx="0" cy="1270001"/>
          </a:xfrm>
          <a:prstGeom prst="line">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23" name="Line"/>
          <p:cNvSpPr/>
          <p:nvPr/>
        </p:nvSpPr>
        <p:spPr>
          <a:xfrm flipV="1">
            <a:off x="2984500" y="2893757"/>
            <a:ext cx="0" cy="1270001"/>
          </a:xfrm>
          <a:prstGeom prst="line">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24" name="Line"/>
          <p:cNvSpPr/>
          <p:nvPr/>
        </p:nvSpPr>
        <p:spPr>
          <a:xfrm flipV="1">
            <a:off x="1244600" y="2893757"/>
            <a:ext cx="0" cy="1270001"/>
          </a:xfrm>
          <a:prstGeom prst="line">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25" name="Day 0"/>
          <p:cNvSpPr txBox="1"/>
          <p:nvPr/>
        </p:nvSpPr>
        <p:spPr>
          <a:xfrm>
            <a:off x="590346" y="4271708"/>
            <a:ext cx="130850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b="0">
                <a:latin typeface="Helvetica Light"/>
                <a:ea typeface="Helvetica Light"/>
                <a:cs typeface="Helvetica Light"/>
                <a:sym typeface="Helvetica Light"/>
              </a:defRPr>
            </a:lvl1pPr>
          </a:lstStyle>
          <a:p>
            <a:r>
              <a:t>Day 0</a:t>
            </a:r>
          </a:p>
        </p:txBody>
      </p:sp>
      <p:sp>
        <p:nvSpPr>
          <p:cNvPr id="626" name="Day 2"/>
          <p:cNvSpPr txBox="1"/>
          <p:nvPr/>
        </p:nvSpPr>
        <p:spPr>
          <a:xfrm>
            <a:off x="2330246" y="4271708"/>
            <a:ext cx="130850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b="0">
                <a:latin typeface="Helvetica Light"/>
                <a:ea typeface="Helvetica Light"/>
                <a:cs typeface="Helvetica Light"/>
                <a:sym typeface="Helvetica Light"/>
              </a:defRPr>
            </a:lvl1pPr>
          </a:lstStyle>
          <a:p>
            <a:r>
              <a:t>Day 2</a:t>
            </a:r>
          </a:p>
        </p:txBody>
      </p:sp>
      <p:sp>
        <p:nvSpPr>
          <p:cNvPr id="627" name="Day 7"/>
          <p:cNvSpPr txBox="1"/>
          <p:nvPr/>
        </p:nvSpPr>
        <p:spPr>
          <a:xfrm>
            <a:off x="5162346" y="4271708"/>
            <a:ext cx="130850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b="0">
                <a:latin typeface="Helvetica Light"/>
                <a:ea typeface="Helvetica Light"/>
                <a:cs typeface="Helvetica Light"/>
                <a:sym typeface="Helvetica Light"/>
              </a:defRPr>
            </a:lvl1pPr>
          </a:lstStyle>
          <a:p>
            <a:r>
              <a:t>Day 7</a:t>
            </a:r>
          </a:p>
        </p:txBody>
      </p:sp>
      <p:sp>
        <p:nvSpPr>
          <p:cNvPr id="628" name="Day 42"/>
          <p:cNvSpPr txBox="1"/>
          <p:nvPr/>
        </p:nvSpPr>
        <p:spPr>
          <a:xfrm>
            <a:off x="9950145" y="4271708"/>
            <a:ext cx="15627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b="0">
                <a:latin typeface="Helvetica Light"/>
                <a:ea typeface="Helvetica Light"/>
                <a:cs typeface="Helvetica Light"/>
                <a:sym typeface="Helvetica Light"/>
              </a:defRPr>
            </a:lvl1pPr>
          </a:lstStyle>
          <a:p>
            <a:r>
              <a:t>Day 42</a:t>
            </a:r>
          </a:p>
        </p:txBody>
      </p:sp>
      <p:sp>
        <p:nvSpPr>
          <p:cNvPr id="629" name="Initial"/>
          <p:cNvSpPr txBox="1"/>
          <p:nvPr/>
        </p:nvSpPr>
        <p:spPr>
          <a:xfrm>
            <a:off x="831748" y="5022937"/>
            <a:ext cx="825704"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chemeClr val="accent3">
                    <a:hueOff val="914337"/>
                    <a:satOff val="31515"/>
                    <a:lumOff val="-30790"/>
                  </a:schemeClr>
                </a:solidFill>
                <a:latin typeface="Helvetica Light"/>
                <a:ea typeface="Helvetica Light"/>
                <a:cs typeface="Helvetica Light"/>
                <a:sym typeface="Helvetica Light"/>
              </a:defRPr>
            </a:lvl1pPr>
          </a:lstStyle>
          <a:p>
            <a:r>
              <a:t>Initial</a:t>
            </a:r>
          </a:p>
        </p:txBody>
      </p:sp>
      <p:sp>
        <p:nvSpPr>
          <p:cNvPr id="630" name="Short Term"/>
          <p:cNvSpPr txBox="1"/>
          <p:nvPr/>
        </p:nvSpPr>
        <p:spPr>
          <a:xfrm>
            <a:off x="2193544" y="5022937"/>
            <a:ext cx="1581913"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chemeClr val="accent3">
                    <a:hueOff val="914337"/>
                    <a:satOff val="31515"/>
                    <a:lumOff val="-30790"/>
                  </a:schemeClr>
                </a:solidFill>
                <a:latin typeface="Helvetica Light"/>
                <a:ea typeface="Helvetica Light"/>
                <a:cs typeface="Helvetica Light"/>
                <a:sym typeface="Helvetica Light"/>
              </a:defRPr>
            </a:lvl1pPr>
          </a:lstStyle>
          <a:p>
            <a:r>
              <a:t>Short Term</a:t>
            </a:r>
          </a:p>
        </p:txBody>
      </p:sp>
      <p:sp>
        <p:nvSpPr>
          <p:cNvPr id="631" name="Medium Term"/>
          <p:cNvSpPr txBox="1"/>
          <p:nvPr/>
        </p:nvSpPr>
        <p:spPr>
          <a:xfrm>
            <a:off x="4833772" y="5022937"/>
            <a:ext cx="1965656"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chemeClr val="accent3">
                    <a:hueOff val="914337"/>
                    <a:satOff val="31515"/>
                    <a:lumOff val="-30790"/>
                  </a:schemeClr>
                </a:solidFill>
                <a:latin typeface="Helvetica Light"/>
                <a:ea typeface="Helvetica Light"/>
                <a:cs typeface="Helvetica Light"/>
                <a:sym typeface="Helvetica Light"/>
              </a:defRPr>
            </a:lvl1pPr>
          </a:lstStyle>
          <a:p>
            <a:r>
              <a:t>Medium Term</a:t>
            </a:r>
          </a:p>
        </p:txBody>
      </p:sp>
      <p:sp>
        <p:nvSpPr>
          <p:cNvPr id="632" name="Long Term"/>
          <p:cNvSpPr txBox="1"/>
          <p:nvPr/>
        </p:nvSpPr>
        <p:spPr>
          <a:xfrm>
            <a:off x="9951669" y="5022937"/>
            <a:ext cx="155966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chemeClr val="accent3">
                    <a:hueOff val="914337"/>
                    <a:satOff val="31515"/>
                    <a:lumOff val="-30790"/>
                  </a:schemeClr>
                </a:solidFill>
                <a:latin typeface="Helvetica Light"/>
                <a:ea typeface="Helvetica Light"/>
                <a:cs typeface="Helvetica Light"/>
                <a:sym typeface="Helvetica Light"/>
              </a:defRPr>
            </a:lvl1pPr>
          </a:lstStyle>
          <a:p>
            <a:r>
              <a:t>Long Term</a:t>
            </a:r>
          </a:p>
        </p:txBody>
      </p:sp>
      <p:sp>
        <p:nvSpPr>
          <p:cNvPr id="633" name="4 Emails sent to 1945 university staff"/>
          <p:cNvSpPr txBox="1"/>
          <p:nvPr/>
        </p:nvSpPr>
        <p:spPr>
          <a:xfrm>
            <a:off x="680618" y="1123950"/>
            <a:ext cx="11643564" cy="952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600" b="0">
                <a:latin typeface="Helvetica Light"/>
                <a:ea typeface="Helvetica Light"/>
                <a:cs typeface="Helvetica Light"/>
                <a:sym typeface="Helvetica Light"/>
              </a:defRPr>
            </a:lvl1pPr>
          </a:lstStyle>
          <a:p>
            <a:r>
              <a:t>4 Emails sent to 1945 university staff</a:t>
            </a:r>
          </a:p>
        </p:txBody>
      </p:sp>
      <p:graphicFrame>
        <p:nvGraphicFramePr>
          <p:cNvPr id="634" name="Table"/>
          <p:cNvGraphicFramePr/>
          <p:nvPr/>
        </p:nvGraphicFramePr>
        <p:xfrm>
          <a:off x="2971998" y="6309689"/>
          <a:ext cx="6235300" cy="2981820"/>
        </p:xfrm>
        <a:graphic>
          <a:graphicData uri="http://schemas.openxmlformats.org/drawingml/2006/table">
            <a:tbl>
              <a:tblPr>
                <a:tableStyleId>{CF821DB8-F4EB-4A41-A1BA-3FCAFE7338EE}</a:tableStyleId>
              </a:tblPr>
              <a:tblGrid>
                <a:gridCol w="1247060"/>
                <a:gridCol w="1247060"/>
                <a:gridCol w="1247060"/>
                <a:gridCol w="1247060"/>
                <a:gridCol w="1247060"/>
              </a:tblGrid>
              <a:tr h="745455">
                <a:tc>
                  <a:txBody>
                    <a:bodyPr/>
                    <a:lstStyle/>
                    <a:p>
                      <a:pPr defTabSz="914400">
                        <a:defRPr sz="1800"/>
                      </a:pPr>
                      <a:r>
                        <a:rPr sz="2200">
                          <a:latin typeface="Helvetica Light"/>
                          <a:ea typeface="Helvetica Light"/>
                          <a:cs typeface="Helvetica Light"/>
                          <a:sym typeface="Helvetica Light"/>
                        </a:rPr>
                        <a:t>Group 1</a:t>
                      </a:r>
                    </a:p>
                  </a:txBody>
                  <a:tcPr marL="50800" marR="50800" marT="50800" marB="50800" anchor="ctr" horzOverflow="overflow">
                    <a:solidFill>
                      <a:srgbClr val="FFFFFF"/>
                    </a:solidFill>
                  </a:tcPr>
                </a:tc>
                <a:tc>
                  <a:txBody>
                    <a:bodyPr/>
                    <a:lstStyle/>
                    <a:p>
                      <a:pPr defTabSz="914400">
                        <a:defRPr sz="1800"/>
                      </a:pPr>
                      <a:r>
                        <a:rPr sz="2200">
                          <a:latin typeface="Helvetica Light"/>
                          <a:ea typeface="Helvetica Light"/>
                          <a:cs typeface="Helvetica Light"/>
                          <a:sym typeface="Helvetica Light"/>
                        </a:rPr>
                        <a:t>1</a:t>
                      </a:r>
                    </a:p>
                  </a:txBody>
                  <a:tcPr marL="50800" marR="50800" marT="50800" marB="50800" anchor="ctr" horzOverflow="overflow">
                    <a:solidFill>
                      <a:srgbClr val="FFFFFF"/>
                    </a:solidFill>
                  </a:tcPr>
                </a:tc>
                <a:tc>
                  <a:txBody>
                    <a:bodyPr/>
                    <a:lstStyle/>
                    <a:p>
                      <a:pPr defTabSz="914400">
                        <a:defRPr sz="1800"/>
                      </a:pPr>
                      <a:r>
                        <a:rPr sz="2200">
                          <a:latin typeface="Helvetica Light"/>
                          <a:ea typeface="Helvetica Light"/>
                          <a:cs typeface="Helvetica Light"/>
                          <a:sym typeface="Helvetica Light"/>
                        </a:rPr>
                        <a:t>2</a:t>
                      </a:r>
                    </a:p>
                  </a:txBody>
                  <a:tcPr marL="50800" marR="50800" marT="50800" marB="50800" anchor="ctr" horzOverflow="overflow">
                    <a:solidFill>
                      <a:srgbClr val="FFFFFF"/>
                    </a:solidFill>
                  </a:tcPr>
                </a:tc>
                <a:tc>
                  <a:txBody>
                    <a:bodyPr/>
                    <a:lstStyle/>
                    <a:p>
                      <a:pPr defTabSz="914400">
                        <a:defRPr sz="1800"/>
                      </a:pPr>
                      <a:r>
                        <a:rPr sz="2200">
                          <a:latin typeface="Helvetica Light"/>
                          <a:ea typeface="Helvetica Light"/>
                          <a:cs typeface="Helvetica Light"/>
                          <a:sym typeface="Helvetica Light"/>
                        </a:rPr>
                        <a:t>3</a:t>
                      </a:r>
                    </a:p>
                  </a:txBody>
                  <a:tcPr marL="50800" marR="50800" marT="50800" marB="50800" anchor="ctr" horzOverflow="overflow">
                    <a:solidFill>
                      <a:srgbClr val="FFFFFF"/>
                    </a:solidFill>
                  </a:tcPr>
                </a:tc>
                <a:tc>
                  <a:txBody>
                    <a:bodyPr/>
                    <a:lstStyle/>
                    <a:p>
                      <a:pPr defTabSz="914400">
                        <a:defRPr sz="1800"/>
                      </a:pPr>
                      <a:r>
                        <a:rPr sz="2200">
                          <a:latin typeface="Helvetica Light"/>
                          <a:ea typeface="Helvetica Light"/>
                          <a:cs typeface="Helvetica Light"/>
                          <a:sym typeface="Helvetica Light"/>
                        </a:rPr>
                        <a:t>4</a:t>
                      </a:r>
                    </a:p>
                  </a:txBody>
                  <a:tcPr marL="50800" marR="50800" marT="50800" marB="50800" anchor="ctr" horzOverflow="overflow">
                    <a:solidFill>
                      <a:srgbClr val="FFFFFF"/>
                    </a:solidFill>
                  </a:tcPr>
                </a:tc>
              </a:tr>
              <a:tr h="745455">
                <a:tc>
                  <a:txBody>
                    <a:bodyPr/>
                    <a:lstStyle/>
                    <a:p>
                      <a:pPr defTabSz="914400">
                        <a:defRPr sz="1800"/>
                      </a:pPr>
                      <a:r>
                        <a:rPr sz="2200">
                          <a:latin typeface="Helvetica Light"/>
                          <a:ea typeface="Helvetica Light"/>
                          <a:cs typeface="Helvetica Light"/>
                          <a:sym typeface="Helvetica Light"/>
                        </a:rPr>
                        <a:t>Group 2</a:t>
                      </a:r>
                    </a:p>
                  </a:txBody>
                  <a:tcPr marL="50800" marR="50800" marT="50800" marB="50800" anchor="ctr" horzOverflow="overflow">
                    <a:solidFill>
                      <a:srgbClr val="FFFFFF"/>
                    </a:solidFill>
                  </a:tcPr>
                </a:tc>
                <a:tc>
                  <a:txBody>
                    <a:bodyPr/>
                    <a:lstStyle/>
                    <a:p>
                      <a:pPr defTabSz="914400">
                        <a:defRPr sz="1800"/>
                      </a:pPr>
                      <a:r>
                        <a:rPr sz="2200">
                          <a:latin typeface="Helvetica Light"/>
                          <a:ea typeface="Helvetica Light"/>
                          <a:cs typeface="Helvetica Light"/>
                          <a:sym typeface="Helvetica Light"/>
                        </a:rPr>
                        <a:t>2</a:t>
                      </a:r>
                    </a:p>
                  </a:txBody>
                  <a:tcPr marL="50800" marR="50800" marT="50800" marB="50800" anchor="ctr" horzOverflow="overflow">
                    <a:solidFill>
                      <a:srgbClr val="FFFFFF"/>
                    </a:solidFill>
                  </a:tcPr>
                </a:tc>
                <a:tc>
                  <a:txBody>
                    <a:bodyPr/>
                    <a:lstStyle/>
                    <a:p>
                      <a:pPr defTabSz="914400">
                        <a:defRPr sz="1800"/>
                      </a:pPr>
                      <a:r>
                        <a:rPr sz="2200">
                          <a:latin typeface="Helvetica Light"/>
                          <a:ea typeface="Helvetica Light"/>
                          <a:cs typeface="Helvetica Light"/>
                          <a:sym typeface="Helvetica Light"/>
                        </a:rPr>
                        <a:t>4</a:t>
                      </a:r>
                    </a:p>
                  </a:txBody>
                  <a:tcPr marL="50800" marR="50800" marT="50800" marB="50800" anchor="ctr" horzOverflow="overflow">
                    <a:solidFill>
                      <a:srgbClr val="FFFFFF"/>
                    </a:solidFill>
                  </a:tcPr>
                </a:tc>
                <a:tc>
                  <a:txBody>
                    <a:bodyPr/>
                    <a:lstStyle/>
                    <a:p>
                      <a:pPr defTabSz="914400">
                        <a:defRPr sz="1800"/>
                      </a:pPr>
                      <a:r>
                        <a:rPr sz="2200">
                          <a:latin typeface="Helvetica Light"/>
                          <a:ea typeface="Helvetica Light"/>
                          <a:cs typeface="Helvetica Light"/>
                          <a:sym typeface="Helvetica Light"/>
                        </a:rPr>
                        <a:t>1</a:t>
                      </a:r>
                    </a:p>
                  </a:txBody>
                  <a:tcPr marL="50800" marR="50800" marT="50800" marB="50800" anchor="ctr" horzOverflow="overflow">
                    <a:solidFill>
                      <a:srgbClr val="FFFFFF"/>
                    </a:solidFill>
                  </a:tcPr>
                </a:tc>
                <a:tc>
                  <a:txBody>
                    <a:bodyPr/>
                    <a:lstStyle/>
                    <a:p>
                      <a:pPr defTabSz="914400">
                        <a:defRPr sz="1800"/>
                      </a:pPr>
                      <a:r>
                        <a:rPr sz="2200">
                          <a:latin typeface="Helvetica Light"/>
                          <a:ea typeface="Helvetica Light"/>
                          <a:cs typeface="Helvetica Light"/>
                          <a:sym typeface="Helvetica Light"/>
                        </a:rPr>
                        <a:t>3</a:t>
                      </a:r>
                    </a:p>
                  </a:txBody>
                  <a:tcPr marL="50800" marR="50800" marT="50800" marB="50800" anchor="ctr" horzOverflow="overflow">
                    <a:solidFill>
                      <a:srgbClr val="FFFFFF"/>
                    </a:solidFill>
                  </a:tcPr>
                </a:tc>
              </a:tr>
              <a:tr h="745455">
                <a:tc>
                  <a:txBody>
                    <a:bodyPr/>
                    <a:lstStyle/>
                    <a:p>
                      <a:pPr defTabSz="914400">
                        <a:defRPr sz="1800"/>
                      </a:pPr>
                      <a:r>
                        <a:rPr sz="2200">
                          <a:latin typeface="Helvetica Light"/>
                          <a:ea typeface="Helvetica Light"/>
                          <a:cs typeface="Helvetica Light"/>
                          <a:sym typeface="Helvetica Light"/>
                        </a:rPr>
                        <a:t>Group 3</a:t>
                      </a:r>
                    </a:p>
                  </a:txBody>
                  <a:tcPr marL="50800" marR="50800" marT="50800" marB="50800" anchor="ctr" horzOverflow="overflow">
                    <a:solidFill>
                      <a:srgbClr val="FFFFFF"/>
                    </a:solidFill>
                  </a:tcPr>
                </a:tc>
                <a:tc>
                  <a:txBody>
                    <a:bodyPr/>
                    <a:lstStyle/>
                    <a:p>
                      <a:pPr defTabSz="914400">
                        <a:defRPr sz="1800"/>
                      </a:pPr>
                      <a:r>
                        <a:rPr sz="2200">
                          <a:latin typeface="Helvetica Light"/>
                          <a:ea typeface="Helvetica Light"/>
                          <a:cs typeface="Helvetica Light"/>
                          <a:sym typeface="Helvetica Light"/>
                        </a:rPr>
                        <a:t>3</a:t>
                      </a:r>
                    </a:p>
                  </a:txBody>
                  <a:tcPr marL="50800" marR="50800" marT="50800" marB="50800" anchor="ctr" horzOverflow="overflow">
                    <a:solidFill>
                      <a:srgbClr val="FFFFFF"/>
                    </a:solidFill>
                  </a:tcPr>
                </a:tc>
                <a:tc>
                  <a:txBody>
                    <a:bodyPr/>
                    <a:lstStyle/>
                    <a:p>
                      <a:pPr defTabSz="914400">
                        <a:defRPr sz="1800"/>
                      </a:pPr>
                      <a:r>
                        <a:rPr sz="2200">
                          <a:latin typeface="Helvetica Light"/>
                          <a:ea typeface="Helvetica Light"/>
                          <a:cs typeface="Helvetica Light"/>
                          <a:sym typeface="Helvetica Light"/>
                        </a:rPr>
                        <a:t>1</a:t>
                      </a:r>
                    </a:p>
                  </a:txBody>
                  <a:tcPr marL="50800" marR="50800" marT="50800" marB="50800" anchor="ctr" horzOverflow="overflow">
                    <a:solidFill>
                      <a:srgbClr val="FFFFFF"/>
                    </a:solidFill>
                  </a:tcPr>
                </a:tc>
                <a:tc>
                  <a:txBody>
                    <a:bodyPr/>
                    <a:lstStyle/>
                    <a:p>
                      <a:pPr defTabSz="914400">
                        <a:defRPr sz="1800"/>
                      </a:pPr>
                      <a:r>
                        <a:rPr sz="2200">
                          <a:latin typeface="Helvetica Light"/>
                          <a:ea typeface="Helvetica Light"/>
                          <a:cs typeface="Helvetica Light"/>
                          <a:sym typeface="Helvetica Light"/>
                        </a:rPr>
                        <a:t>4</a:t>
                      </a:r>
                    </a:p>
                  </a:txBody>
                  <a:tcPr marL="50800" marR="50800" marT="50800" marB="50800" anchor="ctr" horzOverflow="overflow">
                    <a:solidFill>
                      <a:srgbClr val="FFFFFF"/>
                    </a:solidFill>
                  </a:tcPr>
                </a:tc>
                <a:tc>
                  <a:txBody>
                    <a:bodyPr/>
                    <a:lstStyle/>
                    <a:p>
                      <a:pPr defTabSz="914400">
                        <a:defRPr sz="1800"/>
                      </a:pPr>
                      <a:r>
                        <a:rPr sz="2200">
                          <a:latin typeface="Helvetica Light"/>
                          <a:ea typeface="Helvetica Light"/>
                          <a:cs typeface="Helvetica Light"/>
                          <a:sym typeface="Helvetica Light"/>
                        </a:rPr>
                        <a:t>2</a:t>
                      </a:r>
                    </a:p>
                  </a:txBody>
                  <a:tcPr marL="50800" marR="50800" marT="50800" marB="50800" anchor="ctr" horzOverflow="overflow">
                    <a:solidFill>
                      <a:srgbClr val="FFFFFF"/>
                    </a:solidFill>
                  </a:tcPr>
                </a:tc>
              </a:tr>
              <a:tr h="745455">
                <a:tc>
                  <a:txBody>
                    <a:bodyPr/>
                    <a:lstStyle/>
                    <a:p>
                      <a:pPr defTabSz="914400">
                        <a:defRPr sz="1800"/>
                      </a:pPr>
                      <a:r>
                        <a:rPr sz="2200">
                          <a:latin typeface="Helvetica Light"/>
                          <a:ea typeface="Helvetica Light"/>
                          <a:cs typeface="Helvetica Light"/>
                          <a:sym typeface="Helvetica Light"/>
                        </a:rPr>
                        <a:t>Group 4</a:t>
                      </a:r>
                    </a:p>
                  </a:txBody>
                  <a:tcPr marL="50800" marR="50800" marT="50800" marB="50800" anchor="ctr" horzOverflow="overflow">
                    <a:solidFill>
                      <a:srgbClr val="FFFFFF"/>
                    </a:solidFill>
                  </a:tcPr>
                </a:tc>
                <a:tc>
                  <a:txBody>
                    <a:bodyPr/>
                    <a:lstStyle/>
                    <a:p>
                      <a:pPr defTabSz="914400">
                        <a:defRPr sz="1800"/>
                      </a:pPr>
                      <a:r>
                        <a:rPr sz="2200">
                          <a:latin typeface="Helvetica Light"/>
                          <a:ea typeface="Helvetica Light"/>
                          <a:cs typeface="Helvetica Light"/>
                          <a:sym typeface="Helvetica Light"/>
                        </a:rPr>
                        <a:t>4</a:t>
                      </a:r>
                    </a:p>
                  </a:txBody>
                  <a:tcPr marL="50800" marR="50800" marT="50800" marB="50800" anchor="ctr" horzOverflow="overflow">
                    <a:solidFill>
                      <a:srgbClr val="FFFFFF"/>
                    </a:solidFill>
                  </a:tcPr>
                </a:tc>
                <a:tc>
                  <a:txBody>
                    <a:bodyPr/>
                    <a:lstStyle/>
                    <a:p>
                      <a:pPr defTabSz="914400">
                        <a:defRPr sz="1800"/>
                      </a:pPr>
                      <a:r>
                        <a:rPr sz="2200">
                          <a:latin typeface="Helvetica Light"/>
                          <a:ea typeface="Helvetica Light"/>
                          <a:cs typeface="Helvetica Light"/>
                          <a:sym typeface="Helvetica Light"/>
                        </a:rPr>
                        <a:t>3</a:t>
                      </a:r>
                    </a:p>
                  </a:txBody>
                  <a:tcPr marL="50800" marR="50800" marT="50800" marB="50800" anchor="ctr" horzOverflow="overflow">
                    <a:solidFill>
                      <a:srgbClr val="FFFFFF"/>
                    </a:solidFill>
                  </a:tcPr>
                </a:tc>
                <a:tc>
                  <a:txBody>
                    <a:bodyPr/>
                    <a:lstStyle/>
                    <a:p>
                      <a:pPr defTabSz="914400">
                        <a:defRPr sz="1800"/>
                      </a:pPr>
                      <a:r>
                        <a:rPr sz="2200">
                          <a:latin typeface="Helvetica Light"/>
                          <a:ea typeface="Helvetica Light"/>
                          <a:cs typeface="Helvetica Light"/>
                          <a:sym typeface="Helvetica Light"/>
                        </a:rPr>
                        <a:t>2</a:t>
                      </a:r>
                    </a:p>
                  </a:txBody>
                  <a:tcPr marL="50800" marR="50800" marT="50800" marB="50800" anchor="ctr" horzOverflow="overflow">
                    <a:solidFill>
                      <a:srgbClr val="FFFFFF"/>
                    </a:solidFill>
                  </a:tcPr>
                </a:tc>
                <a:tc>
                  <a:txBody>
                    <a:bodyPr/>
                    <a:lstStyle/>
                    <a:p>
                      <a:pPr defTabSz="914400">
                        <a:defRPr sz="1800"/>
                      </a:pPr>
                      <a:r>
                        <a:rPr sz="2200">
                          <a:latin typeface="Helvetica Light"/>
                          <a:ea typeface="Helvetica Light"/>
                          <a:cs typeface="Helvetica Light"/>
                          <a:sym typeface="Helvetica Light"/>
                        </a:rPr>
                        <a:t>1</a:t>
                      </a:r>
                    </a:p>
                  </a:txBody>
                  <a:tcPr marL="50800" marR="50800" marT="50800" marB="50800" anchor="ctr" horzOverflow="overflow">
                    <a:solidFill>
                      <a:srgbClr val="FFFFFF"/>
                    </a:solidFill>
                  </a:tcPr>
                </a:tc>
              </a:tr>
            </a:tbl>
          </a:graphicData>
        </a:graphic>
      </p:graphicFrame>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rompted (interface-based) Decisions"/>
          <p:cNvSpPr txBox="1"/>
          <p:nvPr/>
        </p:nvSpPr>
        <p:spPr>
          <a:xfrm>
            <a:off x="1245666" y="2057399"/>
            <a:ext cx="10513468"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0">
                <a:latin typeface="Helvetica Light"/>
                <a:ea typeface="Helvetica Light"/>
                <a:cs typeface="Helvetica Light"/>
                <a:sym typeface="Helvetica Light"/>
              </a:defRPr>
            </a:lvl1pPr>
          </a:lstStyle>
          <a:p>
            <a:r>
              <a:t>Prompted (interface-based) Decisions</a:t>
            </a:r>
          </a:p>
        </p:txBody>
      </p:sp>
      <p:sp>
        <p:nvSpPr>
          <p:cNvPr id="271" name="In-the-moment (detection-based) Decisions"/>
          <p:cNvSpPr txBox="1"/>
          <p:nvPr/>
        </p:nvSpPr>
        <p:spPr>
          <a:xfrm>
            <a:off x="516890" y="6375399"/>
            <a:ext cx="1197102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0">
                <a:solidFill>
                  <a:srgbClr val="D6D5D5"/>
                </a:solidFill>
                <a:latin typeface="Helvetica Light"/>
                <a:ea typeface="Helvetica Light"/>
                <a:cs typeface="Helvetica Light"/>
                <a:sym typeface="Helvetica Light"/>
              </a:defRPr>
            </a:lvl1pPr>
          </a:lstStyle>
          <a:p>
            <a:r>
              <a:t>In-the-moment (detection-based) Decisions</a:t>
            </a:r>
          </a:p>
        </p:txBody>
      </p:sp>
      <p:sp>
        <p:nvSpPr>
          <p:cNvPr id="272" name="Systems use (adoption-based) Decisions"/>
          <p:cNvSpPr txBox="1"/>
          <p:nvPr/>
        </p:nvSpPr>
        <p:spPr>
          <a:xfrm>
            <a:off x="839063" y="4216399"/>
            <a:ext cx="11326674"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0">
                <a:solidFill>
                  <a:srgbClr val="D6D5D5"/>
                </a:solidFill>
                <a:latin typeface="Helvetica Light"/>
                <a:ea typeface="Helvetica Light"/>
                <a:cs typeface="Helvetica Light"/>
                <a:sym typeface="Helvetica Light"/>
              </a:defRPr>
            </a:lvl1pPr>
          </a:lstStyle>
          <a:p>
            <a:r>
              <a:t>Systems use (adoption-based) Decisions</a:t>
            </a:r>
          </a:p>
        </p:txBody>
      </p:sp>
      <p:sp>
        <p:nvSpPr>
          <p:cNvPr id="273" name="Password Re-use Decisions"/>
          <p:cNvSpPr txBox="1"/>
          <p:nvPr/>
        </p:nvSpPr>
        <p:spPr>
          <a:xfrm>
            <a:off x="2688183" y="3082241"/>
            <a:ext cx="8263434"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Password Re-use Decisions</a:t>
            </a:r>
          </a:p>
        </p:txBody>
      </p:sp>
    </p:spTree>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6" name="Table"/>
          <p:cNvGraphicFramePr/>
          <p:nvPr/>
        </p:nvGraphicFramePr>
        <p:xfrm>
          <a:off x="952500" y="2990157"/>
          <a:ext cx="11099800" cy="5626100"/>
        </p:xfrm>
        <a:graphic>
          <a:graphicData uri="http://schemas.openxmlformats.org/drawingml/2006/table">
            <a:tbl>
              <a:tblPr firstRow="1" bandRow="1">
                <a:tableStyleId>{4C3C2611-4C71-4FC5-86AE-919BDF0F9419}</a:tableStyleId>
              </a:tblPr>
              <a:tblGrid>
                <a:gridCol w="5549900"/>
                <a:gridCol w="5549900"/>
              </a:tblGrid>
              <a:tr h="1125220">
                <a:tc>
                  <a:txBody>
                    <a:bodyPr/>
                    <a:lstStyle/>
                    <a:p>
                      <a:pPr defTabSz="914400">
                        <a:defRPr sz="1800" b="0">
                          <a:solidFill>
                            <a:srgbClr val="000000"/>
                          </a:solidFill>
                        </a:defRPr>
                      </a:pPr>
                      <a:r>
                        <a:rPr sz="3300" b="1">
                          <a:solidFill>
                            <a:srgbClr val="FFFFFF"/>
                          </a:solidFill>
                          <a:latin typeface="Helvetica"/>
                          <a:ea typeface="Helvetica"/>
                          <a:cs typeface="Helvetica"/>
                          <a:sym typeface="Helvetica"/>
                        </a:rPr>
                        <a:t>Email</a:t>
                      </a:r>
                    </a:p>
                  </a:txBody>
                  <a:tcPr marL="50800" marR="50800" marT="50800" marB="50800" anchor="ctr" horzOverflow="overflow"/>
                </a:tc>
                <a:tc>
                  <a:txBody>
                    <a:bodyPr/>
                    <a:lstStyle/>
                    <a:p>
                      <a:pPr defTabSz="914400">
                        <a:defRPr sz="1800" b="0">
                          <a:solidFill>
                            <a:srgbClr val="000000"/>
                          </a:solidFill>
                        </a:defRPr>
                      </a:pPr>
                      <a:r>
                        <a:rPr sz="3300" b="1">
                          <a:solidFill>
                            <a:srgbClr val="FFFFFF"/>
                          </a:solidFill>
                          <a:latin typeface="Helvetica"/>
                          <a:ea typeface="Helvetica"/>
                          <a:cs typeface="Helvetica"/>
                          <a:sym typeface="Helvetica"/>
                        </a:rPr>
                        <a:t>Percent Clicked</a:t>
                      </a:r>
                    </a:p>
                  </a:txBody>
                  <a:tcPr marL="50800" marR="50800" marT="50800" marB="50800" anchor="ctr" horzOverflow="overflow"/>
                </a:tc>
              </a:tr>
              <a:tr h="1125220">
                <a:tc>
                  <a:txBody>
                    <a:bodyPr/>
                    <a:lstStyle/>
                    <a:p>
                      <a:pPr defTabSz="914400">
                        <a:defRPr sz="1800"/>
                      </a:pPr>
                      <a:r>
                        <a:rPr sz="3300">
                          <a:latin typeface="Helvetica Light"/>
                          <a:ea typeface="Helvetica Light"/>
                          <a:cs typeface="Helvetica Light"/>
                          <a:sym typeface="Helvetica Light"/>
                        </a:rPr>
                        <a:t>Mailbox is almost full</a:t>
                      </a:r>
                    </a:p>
                  </a:txBody>
                  <a:tcPr marL="50800" marR="50800" marT="50800" marB="50800" anchor="ctr" horzOverflow="overflow"/>
                </a:tc>
                <a:tc>
                  <a:txBody>
                    <a:bodyPr/>
                    <a:lstStyle/>
                    <a:p>
                      <a:pPr defTabSz="914400">
                        <a:defRPr sz="1800"/>
                      </a:pPr>
                      <a:r>
                        <a:rPr sz="3300">
                          <a:latin typeface="Helvetica Light"/>
                          <a:ea typeface="Helvetica Light"/>
                          <a:cs typeface="Helvetica Light"/>
                          <a:sym typeface="Helvetica Light"/>
                        </a:rPr>
                        <a:t>6%</a:t>
                      </a:r>
                    </a:p>
                  </a:txBody>
                  <a:tcPr marL="50800" marR="50800" marT="50800" marB="50800" anchor="ctr" horzOverflow="overflow"/>
                </a:tc>
              </a:tr>
              <a:tr h="1125220">
                <a:tc>
                  <a:txBody>
                    <a:bodyPr/>
                    <a:lstStyle/>
                    <a:p>
                      <a:pPr defTabSz="914400">
                        <a:defRPr sz="1800"/>
                      </a:pPr>
                      <a:r>
                        <a:rPr sz="3300">
                          <a:latin typeface="Helvetica Light"/>
                          <a:ea typeface="Helvetica Light"/>
                          <a:cs typeface="Helvetica Light"/>
                          <a:sym typeface="Helvetica Light"/>
                        </a:rPr>
                        <a:t>New Sign-in Attempt</a:t>
                      </a:r>
                    </a:p>
                  </a:txBody>
                  <a:tcPr marL="50800" marR="50800" marT="50800" marB="50800" anchor="ctr" horzOverflow="overflow"/>
                </a:tc>
                <a:tc>
                  <a:txBody>
                    <a:bodyPr/>
                    <a:lstStyle/>
                    <a:p>
                      <a:pPr defTabSz="914400">
                        <a:defRPr sz="1800"/>
                      </a:pPr>
                      <a:r>
                        <a:rPr sz="3300">
                          <a:latin typeface="Helvetica Light"/>
                          <a:ea typeface="Helvetica Light"/>
                          <a:cs typeface="Helvetica Light"/>
                          <a:sym typeface="Helvetica Light"/>
                        </a:rPr>
                        <a:t>7%</a:t>
                      </a:r>
                    </a:p>
                  </a:txBody>
                  <a:tcPr marL="50800" marR="50800" marT="50800" marB="50800" anchor="ctr" horzOverflow="overflow"/>
                </a:tc>
              </a:tr>
              <a:tr h="1125220">
                <a:tc>
                  <a:txBody>
                    <a:bodyPr/>
                    <a:lstStyle/>
                    <a:p>
                      <a:pPr defTabSz="914400">
                        <a:defRPr sz="1800"/>
                      </a:pPr>
                      <a:r>
                        <a:rPr sz="3300">
                          <a:latin typeface="Helvetica Light"/>
                          <a:ea typeface="Helvetica Light"/>
                          <a:cs typeface="Helvetica Light"/>
                          <a:sym typeface="Helvetica Light"/>
                        </a:rPr>
                        <a:t>Upgrading Email Accounts</a:t>
                      </a:r>
                    </a:p>
                  </a:txBody>
                  <a:tcPr marL="50800" marR="50800" marT="50800" marB="50800" anchor="ctr" horzOverflow="overflow"/>
                </a:tc>
                <a:tc>
                  <a:txBody>
                    <a:bodyPr/>
                    <a:lstStyle/>
                    <a:p>
                      <a:pPr defTabSz="914400">
                        <a:defRPr sz="1800"/>
                      </a:pPr>
                      <a:r>
                        <a:rPr sz="3300">
                          <a:latin typeface="Helvetica Light"/>
                          <a:ea typeface="Helvetica Light"/>
                          <a:cs typeface="Helvetica Light"/>
                          <a:sym typeface="Helvetica Light"/>
                        </a:rPr>
                        <a:t>12%</a:t>
                      </a:r>
                    </a:p>
                  </a:txBody>
                  <a:tcPr marL="50800" marR="50800" marT="50800" marB="50800" anchor="ctr" horzOverflow="overflow"/>
                </a:tc>
              </a:tr>
              <a:tr h="1125220">
                <a:tc>
                  <a:txBody>
                    <a:bodyPr/>
                    <a:lstStyle/>
                    <a:p>
                      <a:pPr defTabSz="914400">
                        <a:defRPr sz="1800"/>
                      </a:pPr>
                      <a:r>
                        <a:rPr sz="3300">
                          <a:latin typeface="Helvetica Light"/>
                          <a:ea typeface="Helvetica Light"/>
                          <a:cs typeface="Helvetica Light"/>
                          <a:sym typeface="Helvetica Light"/>
                        </a:rPr>
                        <a:t>Re-validate your mailbox</a:t>
                      </a:r>
                    </a:p>
                  </a:txBody>
                  <a:tcPr marL="50800" marR="50800" marT="50800" marB="50800" anchor="ctr" horzOverflow="overflow"/>
                </a:tc>
                <a:tc>
                  <a:txBody>
                    <a:bodyPr/>
                    <a:lstStyle/>
                    <a:p>
                      <a:pPr defTabSz="914400">
                        <a:defRPr sz="1800"/>
                      </a:pPr>
                      <a:r>
                        <a:rPr sz="3300">
                          <a:latin typeface="Helvetica Light"/>
                          <a:ea typeface="Helvetica Light"/>
                          <a:cs typeface="Helvetica Light"/>
                          <a:sym typeface="Helvetica Light"/>
                        </a:rPr>
                        <a:t>8%</a:t>
                      </a:r>
                    </a:p>
                  </a:txBody>
                  <a:tcPr marL="50800" marR="50800" marT="50800" marB="50800" anchor="ctr" horzOverflow="overflow"/>
                </a:tc>
              </a:tr>
            </a:tbl>
          </a:graphicData>
        </a:graphic>
      </p:graphicFrame>
      <p:sp>
        <p:nvSpPr>
          <p:cNvPr id="637" name="25.6% of people clicked on a phishing link"/>
          <p:cNvSpPr txBox="1"/>
          <p:nvPr/>
        </p:nvSpPr>
        <p:spPr>
          <a:xfrm>
            <a:off x="1390751" y="1135957"/>
            <a:ext cx="1022329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b="0">
                <a:latin typeface="Helvetica Light"/>
                <a:ea typeface="Helvetica Light"/>
                <a:cs typeface="Helvetica Light"/>
                <a:sym typeface="Helvetica Light"/>
              </a:defRPr>
            </a:lvl1pPr>
          </a:lstStyle>
          <a:p>
            <a:r>
              <a:t>25.6% of people clicked on a phishing link</a:t>
            </a:r>
          </a:p>
        </p:txBody>
      </p:sp>
    </p:spTree>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9" name="training_per_email.pdf" descr="training_per_email.pdf"/>
          <p:cNvPicPr>
            <a:picLocks noChangeAspect="1"/>
          </p:cNvPicPr>
          <p:nvPr/>
        </p:nvPicPr>
        <p:blipFill>
          <a:blip r:embed="rId2">
            <a:extLst/>
          </a:blip>
          <a:stretch>
            <a:fillRect/>
          </a:stretch>
        </p:blipFill>
        <p:spPr>
          <a:xfrm>
            <a:off x="125619" y="941246"/>
            <a:ext cx="12753562" cy="7871108"/>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41" name="training.pdf" descr="training.pdf"/>
          <p:cNvPicPr>
            <a:picLocks noChangeAspect="1"/>
          </p:cNvPicPr>
          <p:nvPr/>
        </p:nvPicPr>
        <p:blipFill>
          <a:blip r:embed="rId2">
            <a:extLst/>
          </a:blip>
          <a:stretch>
            <a:fillRect/>
          </a:stretch>
        </p:blipFill>
        <p:spPr>
          <a:xfrm>
            <a:off x="7170" y="868143"/>
            <a:ext cx="12990460" cy="8017314"/>
          </a:xfrm>
          <a:prstGeom prst="rect">
            <a:avLst/>
          </a:prstGeom>
          <a:ln w="12700">
            <a:miter lim="400000"/>
          </a:ln>
        </p:spPr>
      </p:pic>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Unfair comparison?"/>
          <p:cNvSpPr txBox="1"/>
          <p:nvPr/>
        </p:nvSpPr>
        <p:spPr>
          <a:xfrm>
            <a:off x="2341721" y="1026777"/>
            <a:ext cx="8321358" cy="88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200" b="0">
                <a:latin typeface="Helvetica Light"/>
                <a:ea typeface="Helvetica Light"/>
                <a:cs typeface="Helvetica Light"/>
                <a:sym typeface="Helvetica Light"/>
              </a:defRPr>
            </a:lvl1pPr>
          </a:lstStyle>
          <a:p>
            <a:r>
              <a:t>Unfair comparison?</a:t>
            </a:r>
          </a:p>
        </p:txBody>
      </p:sp>
      <p:sp>
        <p:nvSpPr>
          <p:cNvPr id="644" name="Facts and advice came from industry best practice text"/>
          <p:cNvSpPr txBox="1"/>
          <p:nvPr/>
        </p:nvSpPr>
        <p:spPr>
          <a:xfrm>
            <a:off x="1431086" y="3899922"/>
            <a:ext cx="10142628"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b="0">
                <a:latin typeface="Helvetica Light"/>
                <a:ea typeface="Helvetica Light"/>
                <a:cs typeface="Helvetica Light"/>
                <a:sym typeface="Helvetica Light"/>
              </a:defRPr>
            </a:lvl1pPr>
          </a:lstStyle>
          <a:p>
            <a:r>
              <a:t>Facts and advice came from industry best practice text</a:t>
            </a:r>
          </a:p>
        </p:txBody>
      </p:sp>
      <p:sp>
        <p:nvSpPr>
          <p:cNvPr id="645" name="Story came from an undergrad in a research study"/>
          <p:cNvSpPr txBox="1"/>
          <p:nvPr/>
        </p:nvSpPr>
        <p:spPr>
          <a:xfrm>
            <a:off x="1867763" y="5269477"/>
            <a:ext cx="926927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b="0">
                <a:latin typeface="Helvetica Light"/>
                <a:ea typeface="Helvetica Light"/>
                <a:cs typeface="Helvetica Light"/>
                <a:sym typeface="Helvetica Light"/>
              </a:defRPr>
            </a:lvl1pPr>
          </a:lstStyle>
          <a:p>
            <a:r>
              <a:t>Story came from an undergrad in a research study</a:t>
            </a:r>
          </a:p>
        </p:txBody>
      </p:sp>
      <p:sp>
        <p:nvSpPr>
          <p:cNvPr id="646" name="Can we do better?"/>
          <p:cNvSpPr txBox="1"/>
          <p:nvPr/>
        </p:nvSpPr>
        <p:spPr>
          <a:xfrm>
            <a:off x="4042727" y="7161283"/>
            <a:ext cx="4919346"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b="0">
                <a:latin typeface="Helvetica Light"/>
                <a:ea typeface="Helvetica Light"/>
                <a:cs typeface="Helvetica Light"/>
                <a:sym typeface="Helvetica Light"/>
              </a:defRPr>
            </a:lvl1pPr>
          </a:lstStyle>
          <a:p>
            <a:r>
              <a:t>Can we do better?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1"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Current work"/>
          <p:cNvSpPr txBox="1"/>
          <p:nvPr/>
        </p:nvSpPr>
        <p:spPr>
          <a:xfrm>
            <a:off x="4561458" y="1121030"/>
            <a:ext cx="3881883" cy="88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0">
                <a:latin typeface="Helvetica Light"/>
                <a:ea typeface="Helvetica Light"/>
                <a:cs typeface="Helvetica Light"/>
                <a:sym typeface="Helvetica Light"/>
              </a:defRPr>
            </a:lvl1pPr>
          </a:lstStyle>
          <a:p>
            <a:r>
              <a:t>Current work</a:t>
            </a:r>
          </a:p>
        </p:txBody>
      </p:sp>
      <p:sp>
        <p:nvSpPr>
          <p:cNvPr id="649" name="Collecting more stories"/>
          <p:cNvSpPr txBox="1"/>
          <p:nvPr/>
        </p:nvSpPr>
        <p:spPr>
          <a:xfrm>
            <a:off x="4099356" y="3400292"/>
            <a:ext cx="480608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b="0">
                <a:latin typeface="Helvetica Light"/>
                <a:ea typeface="Helvetica Light"/>
                <a:cs typeface="Helvetica Light"/>
                <a:sym typeface="Helvetica Light"/>
              </a:defRPr>
            </a:lvl1pPr>
          </a:lstStyle>
          <a:p>
            <a:r>
              <a:t>Collecting more stories</a:t>
            </a:r>
          </a:p>
        </p:txBody>
      </p:sp>
      <p:sp>
        <p:nvSpPr>
          <p:cNvPr id="650" name="Testing how variety of stories convey typicality"/>
          <p:cNvSpPr txBox="1"/>
          <p:nvPr/>
        </p:nvSpPr>
        <p:spPr>
          <a:xfrm>
            <a:off x="1744548" y="4532410"/>
            <a:ext cx="95157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b="0">
                <a:latin typeface="Helvetica Light"/>
                <a:ea typeface="Helvetica Light"/>
                <a:cs typeface="Helvetica Light"/>
                <a:sym typeface="Helvetica Light"/>
              </a:defRPr>
            </a:lvl1pPr>
          </a:lstStyle>
          <a:p>
            <a:r>
              <a:t>Testing how variety of stories convey typicality</a:t>
            </a:r>
          </a:p>
        </p:txBody>
      </p:sp>
      <p:sp>
        <p:nvSpPr>
          <p:cNvPr id="651" name="Do people follow actions in stories?"/>
          <p:cNvSpPr txBox="1"/>
          <p:nvPr/>
        </p:nvSpPr>
        <p:spPr>
          <a:xfrm>
            <a:off x="2837256" y="5664529"/>
            <a:ext cx="733028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b="0">
                <a:latin typeface="Helvetica Light"/>
                <a:ea typeface="Helvetica Light"/>
                <a:cs typeface="Helvetica Light"/>
                <a:sym typeface="Helvetica Light"/>
              </a:defRPr>
            </a:lvl1pPr>
          </a:lstStyle>
          <a:p>
            <a:r>
              <a:t>Do people follow actions in stories?</a:t>
            </a:r>
          </a:p>
        </p:txBody>
      </p:sp>
      <p:sp>
        <p:nvSpPr>
          <p:cNvPr id="652" name="Can stories support cause-and-effect reasoning?"/>
          <p:cNvSpPr txBox="1"/>
          <p:nvPr/>
        </p:nvSpPr>
        <p:spPr>
          <a:xfrm>
            <a:off x="1443710" y="6796647"/>
            <a:ext cx="1011738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b="0">
                <a:latin typeface="Helvetica Light"/>
                <a:ea typeface="Helvetica Light"/>
                <a:cs typeface="Helvetica Light"/>
                <a:sym typeface="Helvetica Light"/>
              </a:defRPr>
            </a:lvl1pPr>
          </a:lstStyle>
          <a:p>
            <a:r>
              <a:t>Can stories support cause-and-effect reasoning?</a:t>
            </a:r>
          </a:p>
        </p:txBody>
      </p:sp>
    </p:spTree>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Thank you!"/>
          <p:cNvSpPr txBox="1">
            <a:spLocks noGrp="1"/>
          </p:cNvSpPr>
          <p:nvPr>
            <p:ph type="title"/>
          </p:nvPr>
        </p:nvSpPr>
        <p:spPr>
          <a:xfrm>
            <a:off x="1270000" y="-723900"/>
            <a:ext cx="10464800" cy="3302000"/>
          </a:xfrm>
          <a:prstGeom prst="rect">
            <a:avLst/>
          </a:prstGeom>
        </p:spPr>
        <p:txBody>
          <a:bodyPr/>
          <a:lstStyle/>
          <a:p>
            <a:r>
              <a:t>Thank you!</a:t>
            </a:r>
          </a:p>
        </p:txBody>
      </p:sp>
      <p:sp>
        <p:nvSpPr>
          <p:cNvPr id="657" name="Rick Wash…"/>
          <p:cNvSpPr txBox="1">
            <a:spLocks noGrp="1"/>
          </p:cNvSpPr>
          <p:nvPr>
            <p:ph type="body" sz="half" idx="1"/>
          </p:nvPr>
        </p:nvSpPr>
        <p:spPr>
          <a:xfrm>
            <a:off x="1270000" y="2737941"/>
            <a:ext cx="10464800" cy="2816524"/>
          </a:xfrm>
          <a:prstGeom prst="rect">
            <a:avLst/>
          </a:prstGeom>
        </p:spPr>
        <p:txBody>
          <a:bodyPr/>
          <a:lstStyle/>
          <a:p>
            <a:r>
              <a:t>Rick Wash</a:t>
            </a:r>
          </a:p>
          <a:p>
            <a:r>
              <a:t>Michigan State University</a:t>
            </a:r>
          </a:p>
          <a:p>
            <a:r>
              <a:rPr u="sng">
                <a:hlinkClick r:id="rId2"/>
              </a:rPr>
              <a:t>wash@msu.edu</a:t>
            </a:r>
          </a:p>
          <a:p>
            <a:endParaRPr u="sng">
              <a:hlinkClick r:id="rId2"/>
            </a:endParaRPr>
          </a:p>
          <a:p>
            <a:pPr>
              <a:defRPr sz="2700">
                <a:latin typeface="Helvetica Neue Light"/>
                <a:ea typeface="Helvetica Neue Light"/>
                <a:cs typeface="Helvetica Neue Light"/>
                <a:sym typeface="Helvetica Neue Light"/>
              </a:defRPr>
            </a:pPr>
            <a:r>
              <a:rPr u="sng">
                <a:hlinkClick r:id="rId3"/>
              </a:rPr>
              <a:t>http://rickwash.com</a:t>
            </a:r>
          </a:p>
        </p:txBody>
      </p:sp>
      <p:sp>
        <p:nvSpPr>
          <p:cNvPr id="658" name="This material is based upon work supported by the National Science Foundation under Grant No. 1116544 and 1714126 and by MSU’s Office of the CIO"/>
          <p:cNvSpPr txBox="1"/>
          <p:nvPr/>
        </p:nvSpPr>
        <p:spPr>
          <a:xfrm>
            <a:off x="1085821" y="5703205"/>
            <a:ext cx="10833158" cy="13489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700" b="0">
                <a:latin typeface="Helvetica Neue Light"/>
                <a:ea typeface="Helvetica Neue Light"/>
                <a:cs typeface="Helvetica Neue Light"/>
                <a:sym typeface="Helvetica Neue Light"/>
              </a:defRPr>
            </a:lvl1pPr>
          </a:lstStyle>
          <a:p>
            <a:r>
              <a:t>This material is based upon work supported by the National Science Foundation under Grant No. 1116544 and 1714126 and by MSU’s Office of the CIO</a:t>
            </a:r>
          </a:p>
        </p:txBody>
      </p:sp>
      <p:sp>
        <p:nvSpPr>
          <p:cNvPr id="659" name="Special thanks to collaborators and co-authors on this work: Emilee Rader, Brandon Brooks, Molly Cooper, Rob McCurdy, Nate Zemanek, Chris Fennell, Janine Slaker, Kami Vaniea, Michelle Rizor, Katie Hoban, and the rest of the BITLab team"/>
          <p:cNvSpPr txBox="1"/>
          <p:nvPr/>
        </p:nvSpPr>
        <p:spPr>
          <a:xfrm>
            <a:off x="749351" y="7355638"/>
            <a:ext cx="11506098" cy="10086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b="0">
                <a:latin typeface="Helvetica Neue Light"/>
                <a:ea typeface="Helvetica Neue Light"/>
                <a:cs typeface="Helvetica Neue Light"/>
                <a:sym typeface="Helvetica Neue Light"/>
              </a:defRPr>
            </a:lvl1pPr>
          </a:lstStyle>
          <a:p>
            <a:r>
              <a:t>Special thanks to collaborators and co-authors on this work: Emilee Rader, Brandon Brooks, Molly Cooper, Rob McCurdy, Nate Zemanek, Chris Fennell, Janine Slaker, Kami Vaniea, Michelle Rizor, Katie Hoban, and the rest of the BITLab team</a:t>
            </a: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2627</Words>
  <Application>Microsoft Macintosh PowerPoint</Application>
  <PresentationFormat>Custom</PresentationFormat>
  <Paragraphs>398</Paragraphs>
  <Slides>95</Slides>
  <Notes>33</Notes>
  <HiddenSlides>40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95</vt:i4>
      </vt:variant>
    </vt:vector>
  </HeadingPairs>
  <TitlesOfParts>
    <vt:vector size="108" baseType="lpstr">
      <vt:lpstr>Avenir Roman</vt:lpstr>
      <vt:lpstr>Didot</vt:lpstr>
      <vt:lpstr>Gill Sans</vt:lpstr>
      <vt:lpstr>Gill Sans Light</vt:lpstr>
      <vt:lpstr>Helvetica</vt:lpstr>
      <vt:lpstr>Helvetica Light</vt:lpstr>
      <vt:lpstr>Helvetica Neue</vt:lpstr>
      <vt:lpstr>Helvetica Neue Light</vt:lpstr>
      <vt:lpstr>Helvetica Neue Medium</vt:lpstr>
      <vt:lpstr>Helvetica Neue Thin</vt:lpstr>
      <vt:lpstr>Palatino</vt:lpstr>
      <vt:lpstr>Zapf Dingbats</vt:lpstr>
      <vt:lpstr>White</vt:lpstr>
      <vt:lpstr>The Role of Human Decisions in Computer Security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Results</vt:lpstr>
      <vt:lpstr>Summary</vt:lpstr>
      <vt:lpstr>Potential Explanations</vt:lpstr>
      <vt:lpstr>PowerPoint Presentation</vt:lpstr>
      <vt:lpstr>PowerPoint Presentation</vt:lpstr>
      <vt:lpstr>PowerPoint Presentation</vt:lpstr>
      <vt:lpstr>Why Don’t People Update?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People Don’t Update</vt:lpstr>
      <vt:lpstr>PowerPoint Presentation</vt:lpstr>
      <vt:lpstr>PowerPoint Presentation</vt:lpstr>
      <vt:lpstr>PowerPoint Presentation</vt:lpstr>
      <vt:lpstr>Microsoft Windows Update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Intention-Behavior Gap in Software Updates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Improving Password Decisions</vt:lpstr>
      <vt:lpstr>PowerPoint Presentation</vt:lpstr>
      <vt:lpstr>PowerPoint Presentation</vt:lpstr>
      <vt:lpstr>PowerPoint Presentation</vt:lpstr>
      <vt:lpstr>PowerPoint Presentation</vt:lpstr>
      <vt:lpstr>PowerPoint Presentation</vt:lpstr>
      <vt:lpstr>Recognition-Primed Decision Making</vt:lpstr>
      <vt:lpstr>PowerPoint Presentation</vt:lpstr>
      <vt:lpstr>PowerPoint Presentation</vt:lpstr>
      <vt:lpstr>Embedded Phishing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 of Human Decisions in Computer Security Systems</dc:title>
  <cp:lastModifiedBy>Rick Wash</cp:lastModifiedBy>
  <cp:revision>1</cp:revision>
  <dcterms:modified xsi:type="dcterms:W3CDTF">2018-03-13T22:30:30Z</dcterms:modified>
</cp:coreProperties>
</file>